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7"/>
  </p:handoutMasterIdLst>
  <p:sldIdLst>
    <p:sldId id="256" r:id="rId2"/>
    <p:sldId id="288" r:id="rId3"/>
    <p:sldId id="280" r:id="rId4"/>
    <p:sldId id="279" r:id="rId5"/>
    <p:sldId id="290" r:id="rId6"/>
    <p:sldId id="289" r:id="rId7"/>
    <p:sldId id="263" r:id="rId8"/>
    <p:sldId id="264" r:id="rId9"/>
    <p:sldId id="282" r:id="rId10"/>
    <p:sldId id="265" r:id="rId11"/>
    <p:sldId id="266" r:id="rId12"/>
    <p:sldId id="284" r:id="rId13"/>
    <p:sldId id="267" r:id="rId14"/>
    <p:sldId id="268" r:id="rId15"/>
    <p:sldId id="269" r:id="rId16"/>
    <p:sldId id="270" r:id="rId17"/>
    <p:sldId id="271" r:id="rId18"/>
    <p:sldId id="285" r:id="rId19"/>
    <p:sldId id="272" r:id="rId20"/>
    <p:sldId id="273" r:id="rId21"/>
    <p:sldId id="286" r:id="rId22"/>
    <p:sldId id="274" r:id="rId23"/>
    <p:sldId id="276" r:id="rId24"/>
    <p:sldId id="277" r:id="rId25"/>
    <p:sldId id="257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28" autoAdjust="0"/>
    <p:restoredTop sz="94660"/>
  </p:normalViewPr>
  <p:slideViewPr>
    <p:cSldViewPr>
      <p:cViewPr>
        <p:scale>
          <a:sx n="86" d="100"/>
          <a:sy n="86" d="100"/>
        </p:scale>
        <p:origin x="-1848" y="-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E3FE8-5058-4D2C-A036-27FF538E99A1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CC2BF-1952-4AAF-A398-E8F922E6EE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93020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klee\Desktop\base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4" y="73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391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9338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92315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1805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5436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11497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65834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70363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4653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5408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35215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1BD0B-E173-4F7A-B906-803DDB82CC15}" type="datetimeFigureOut">
              <a:rPr lang="ko-KR" altLang="en-US" smtClean="0"/>
              <a:pPr/>
              <a:t>2011-08-13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A8871-5D0B-4DAC-AD57-8FEAC6563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918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27584" y="1837273"/>
            <a:ext cx="75184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>
                <a:solidFill>
                  <a:schemeClr val="tx2"/>
                </a:solidFill>
                <a:latin typeface="+mj-lt"/>
              </a:rPr>
              <a:t>인천공항의 지분매각</a:t>
            </a:r>
            <a:endParaRPr lang="en-US" altLang="ko-KR" sz="3000" b="1" dirty="0">
              <a:solidFill>
                <a:schemeClr val="tx2"/>
              </a:solidFill>
              <a:latin typeface="+mj-lt"/>
            </a:endParaRPr>
          </a:p>
          <a:p>
            <a:r>
              <a:rPr lang="en-US" altLang="ko-KR" sz="3000" b="1" dirty="0" smtClean="0">
                <a:solidFill>
                  <a:schemeClr val="tx2"/>
                </a:solidFill>
                <a:latin typeface="+mj-lt"/>
              </a:rPr>
              <a:t> : </a:t>
            </a:r>
            <a:r>
              <a:rPr lang="ko-KR" altLang="en-US" sz="3000" b="1" dirty="0" smtClean="0">
                <a:solidFill>
                  <a:schemeClr val="tx2"/>
                </a:solidFill>
                <a:latin typeface="+mj-lt"/>
              </a:rPr>
              <a:t>국민주 방식의 민영화 어떻게 봐야 하나</a:t>
            </a:r>
            <a:endParaRPr lang="ko-KR" altLang="en-US" sz="30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59832" y="3717032"/>
            <a:ext cx="29722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tx2"/>
                </a:solidFill>
                <a:latin typeface="+mj-lt"/>
              </a:rPr>
              <a:t>2011. 8. </a:t>
            </a:r>
            <a:r>
              <a:rPr lang="en-US" altLang="ko-KR" b="1" dirty="0" smtClean="0">
                <a:solidFill>
                  <a:schemeClr val="tx2"/>
                </a:solidFill>
                <a:latin typeface="+mj-lt"/>
              </a:rPr>
              <a:t>16</a:t>
            </a:r>
            <a:endParaRPr lang="en-US" altLang="ko-KR" b="1" dirty="0" smtClean="0">
              <a:solidFill>
                <a:schemeClr val="tx2"/>
              </a:solidFill>
              <a:latin typeface="+mj-lt"/>
            </a:endParaRPr>
          </a:p>
          <a:p>
            <a:pPr algn="ctr"/>
            <a:endParaRPr lang="en-US" altLang="ko-KR" b="1" dirty="0" smtClean="0">
              <a:latin typeface="+mj-lt"/>
            </a:endParaRPr>
          </a:p>
          <a:p>
            <a:pPr algn="ctr"/>
            <a:endParaRPr lang="en-US" altLang="ko-KR" b="1" dirty="0" smtClean="0">
              <a:latin typeface="+mj-lt"/>
            </a:endParaRPr>
          </a:p>
          <a:p>
            <a:pPr algn="ctr"/>
            <a:endParaRPr lang="en-US" altLang="ko-KR" b="1" dirty="0" smtClean="0">
              <a:latin typeface="+mj-lt"/>
            </a:endParaRPr>
          </a:p>
          <a:p>
            <a:pPr algn="ctr"/>
            <a:r>
              <a:rPr lang="ko-KR" altLang="en-US" b="1" dirty="0" smtClean="0">
                <a:solidFill>
                  <a:schemeClr val="tx2"/>
                </a:solidFill>
                <a:latin typeface="+mj-lt"/>
              </a:rPr>
              <a:t>허 </a:t>
            </a:r>
            <a:r>
              <a:rPr lang="ko-KR" altLang="en-US" b="1" dirty="0" err="1" smtClean="0">
                <a:solidFill>
                  <a:schemeClr val="tx2"/>
                </a:solidFill>
                <a:latin typeface="+mj-lt"/>
              </a:rPr>
              <a:t>희</a:t>
            </a:r>
            <a:r>
              <a:rPr lang="ko-KR" altLang="en-US" b="1" dirty="0" smtClean="0">
                <a:solidFill>
                  <a:schemeClr val="tx2"/>
                </a:solidFill>
                <a:latin typeface="+mj-lt"/>
              </a:rPr>
              <a:t> 영</a:t>
            </a:r>
            <a:endParaRPr lang="en-US" altLang="ko-KR" b="1" dirty="0" smtClean="0">
              <a:solidFill>
                <a:schemeClr val="tx2"/>
              </a:solidFill>
              <a:latin typeface="+mj-lt"/>
            </a:endParaRPr>
          </a:p>
          <a:p>
            <a:pPr algn="ctr"/>
            <a:r>
              <a:rPr lang="en-US" altLang="ko-KR" b="1" dirty="0" smtClean="0">
                <a:solidFill>
                  <a:schemeClr val="tx2"/>
                </a:solidFill>
                <a:latin typeface="+mj-lt"/>
              </a:rPr>
              <a:t>(</a:t>
            </a:r>
            <a:r>
              <a:rPr lang="ko-KR" altLang="en-US" b="1" dirty="0" smtClean="0">
                <a:solidFill>
                  <a:schemeClr val="tx2"/>
                </a:solidFill>
                <a:latin typeface="+mj-lt"/>
              </a:rPr>
              <a:t>한국항공대학교 경영학과</a:t>
            </a:r>
            <a:r>
              <a:rPr lang="en-US" altLang="ko-KR" b="1" dirty="0" smtClean="0">
                <a:solidFill>
                  <a:schemeClr val="tx2"/>
                </a:solidFill>
                <a:latin typeface="+mj-lt"/>
              </a:rPr>
              <a:t>)</a:t>
            </a:r>
            <a:endParaRPr lang="ko-KR" altLang="en-US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320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827584" y="1772816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                             1.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국민주 지분매각의 배경과 의의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4" y="2564904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                             2.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세계 주요공항의 민영화 현황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845136" y="3356992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                             3.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주요 쟁점의 검토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839776" y="494116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                             5.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미래 기업가치 창출 전략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39776" y="4149080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                             4.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국민주 매각의 고려사항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84065" y="323364"/>
            <a:ext cx="8915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b="1" dirty="0" smtClean="0">
                <a:latin typeface="+mn-ea"/>
              </a:rPr>
              <a:t>차   </a:t>
            </a:r>
            <a:r>
              <a:rPr lang="ko-KR" altLang="en-US" b="1" dirty="0" err="1" smtClean="0">
                <a:latin typeface="+mn-ea"/>
              </a:rPr>
              <a:t>례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996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5179" y="3444096"/>
            <a:ext cx="1771639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0" dirty="0" smtClean="0">
                <a:solidFill>
                  <a:srgbClr val="CDE1FF"/>
                </a:solidFill>
                <a:latin typeface="-윤고딕340" pitchFamily="18" charset="-127"/>
                <a:ea typeface="-윤고딕340" pitchFamily="18" charset="-127"/>
              </a:rPr>
              <a:t>01</a:t>
            </a:r>
            <a:endParaRPr lang="ko-KR" altLang="en-US" sz="11000" dirty="0">
              <a:solidFill>
                <a:srgbClr val="CDE1FF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40300" y="4572815"/>
            <a:ext cx="30588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-윤고딕340" pitchFamily="18" charset="-127"/>
                <a:ea typeface="-윤고딕340" pitchFamily="18" charset="-127"/>
              </a:rPr>
              <a:t>국민주 지분매각의 배경과 의의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941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공기업 민영화의 정책적 목표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5536" y="323364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Ⅰ. </a:t>
            </a:r>
            <a:r>
              <a:rPr lang="ko-KR" altLang="en-US" b="1" dirty="0">
                <a:latin typeface="+mn-ea"/>
              </a:rPr>
              <a:t>국민주 지분매각의 배경과 의의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19672" y="2132856"/>
            <a:ext cx="2232248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경영효율화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효율성 제고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04048" y="2132856"/>
            <a:ext cx="2232248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민간자본의 조달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매각수입 극대화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19672" y="3717032"/>
            <a:ext cx="2232248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소유구조의 형태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004048" y="3717032"/>
            <a:ext cx="2232248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매각방식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31640" y="5013176"/>
            <a:ext cx="111612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chemeClr val="tx1"/>
                </a:solidFill>
              </a:rPr>
              <a:t>공기업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951820" y="5013176"/>
            <a:ext cx="111612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민</a:t>
            </a:r>
            <a:r>
              <a:rPr lang="ko-KR" altLang="en-US" sz="1400" b="1" dirty="0">
                <a:solidFill>
                  <a:schemeClr val="tx1"/>
                </a:solidFill>
              </a:rPr>
              <a:t>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기업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811264" y="5013176"/>
            <a:ext cx="111612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일반공모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431444" y="5013176"/>
            <a:ext cx="111612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국민주공모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5" name="위쪽 화살표 14"/>
          <p:cNvSpPr/>
          <p:nvPr/>
        </p:nvSpPr>
        <p:spPr>
          <a:xfrm>
            <a:off x="2483768" y="3212976"/>
            <a:ext cx="504056" cy="360040"/>
          </a:xfrm>
          <a:prstGeom prst="up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위쪽 화살표 15"/>
          <p:cNvSpPr/>
          <p:nvPr/>
        </p:nvSpPr>
        <p:spPr>
          <a:xfrm>
            <a:off x="5940152" y="3212976"/>
            <a:ext cx="504056" cy="360040"/>
          </a:xfrm>
          <a:prstGeom prst="up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>
            <a:stCxn id="7" idx="4"/>
          </p:cNvCxnSpPr>
          <p:nvPr/>
        </p:nvCxnSpPr>
        <p:spPr>
          <a:xfrm flipH="1">
            <a:off x="1889702" y="4509120"/>
            <a:ext cx="84609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>
            <a:stCxn id="12" idx="0"/>
          </p:cNvCxnSpPr>
          <p:nvPr/>
        </p:nvCxnSpPr>
        <p:spPr>
          <a:xfrm flipH="1" flipV="1">
            <a:off x="2735796" y="4509120"/>
            <a:ext cx="774086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stCxn id="10" idx="4"/>
          </p:cNvCxnSpPr>
          <p:nvPr/>
        </p:nvCxnSpPr>
        <p:spPr>
          <a:xfrm flipH="1">
            <a:off x="5369326" y="4509120"/>
            <a:ext cx="750846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>
            <a:stCxn id="14" idx="0"/>
            <a:endCxn id="10" idx="4"/>
          </p:cNvCxnSpPr>
          <p:nvPr/>
        </p:nvCxnSpPr>
        <p:spPr>
          <a:xfrm flipH="1" flipV="1">
            <a:off x="6120172" y="4509120"/>
            <a:ext cx="86933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835696" y="5415027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정부 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지분율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50%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기준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923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268760"/>
            <a:ext cx="9144000" cy="144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827584" y="1052736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국민주의 의미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1700808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             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우량 공기업의 주식을 정상가격보다 할인된 가격으로 서민계층이 인수토록 함으로써</a:t>
            </a:r>
            <a:endParaRPr lang="en-US" altLang="ko-KR" sz="1600" b="1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             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주식의 시세차익이나 배당을 통해 경영성과를 배분하고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국민의 주주권을 </a:t>
            </a:r>
            <a:endParaRPr lang="en-US" altLang="ko-KR" sz="1600" b="1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             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공유토록 하는 주주 공모방식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”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5536" y="323364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Ⅰ. </a:t>
            </a:r>
            <a:r>
              <a:rPr lang="ko-KR" altLang="en-US" b="1" dirty="0">
                <a:latin typeface="+mn-ea"/>
              </a:rPr>
              <a:t>국민주 지분매각의 배경과 의의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2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" y="3212976"/>
            <a:ext cx="9144000" cy="30963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370135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주식매각 이후의 경영효율성 제고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2.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매각대금의 극대화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3.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증시기반의 확충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</a:t>
            </a:r>
            <a:r>
              <a:rPr lang="en-US" altLang="ko-KR" sz="1600" b="1" dirty="0" smtClean="0">
                <a:solidFill>
                  <a:schemeClr val="tx2"/>
                </a:soli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1600" b="1" dirty="0" smtClean="0">
                <a:solidFill>
                  <a:schemeClr val="tx2"/>
                </a:solidFill>
                <a:latin typeface="굴림" pitchFamily="50" charset="-127"/>
                <a:ea typeface="굴림" pitchFamily="50" charset="-127"/>
              </a:rPr>
              <a:t>서민층의 재산형성 기반 마련</a:t>
            </a:r>
            <a:endParaRPr lang="ko-KR" altLang="en-US" sz="1600" b="1" dirty="0">
              <a:solidFill>
                <a:schemeClr val="tx2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827584" y="2996952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국민주 지분매각에 대한 평가기준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128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배  경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1556792"/>
            <a:ext cx="9144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인천공항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설립시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‘공기업민영화법’에 의한 민영화 대상으로 출발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(1999)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단계별 민영화 추진계획 수립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(2000, DJ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정부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-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열악한 재무구조로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주간사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협상 결렬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민영화 연기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(2002)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인천공항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직상장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검토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(2007,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참여정부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-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예상공모가의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액면가 미달로 상장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미실행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현 정부의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민영화계획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발표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(2008. 8. 11) 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&lt;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인천공항공사 선진화 계획의 목적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&gt;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“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세계수준의 허브공항으로 육성하기 위해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전문공항운영사와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전략적 제휴 등을 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포함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지분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49%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매각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”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endParaRPr lang="en-US" altLang="ko-KR" sz="1600" dirty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2008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년 지분매각 추진상의 문제점</a:t>
            </a: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▸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선진경영기법 도입을 표방</a:t>
            </a: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▸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외국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전문공항운영사와의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제휴를 표방</a:t>
            </a: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▸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세계 공항업계에 대한 조사 미비 등 전반적인 준비 부족</a:t>
            </a: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▸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맥쿼리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지분인수에 대한 의혹 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endParaRPr lang="ko-KR" altLang="en-US" sz="16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5536" y="323364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Ⅰ. </a:t>
            </a:r>
            <a:r>
              <a:rPr lang="ko-KR" altLang="en-US" b="1" dirty="0">
                <a:latin typeface="+mn-ea"/>
              </a:rPr>
              <a:t>국민주 지분매각의 배경과 의의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3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25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1556792"/>
            <a:ext cx="91440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국민주방식의 지분매각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사례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                    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정책목표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]</a:t>
            </a:r>
          </a:p>
          <a:p>
            <a:pPr fontAlgn="base" latinLnBrk="0"/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                       1.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증시 기반 확충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                      2.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서민층의 재산형성 기반 마련</a:t>
            </a:r>
          </a:p>
          <a:p>
            <a:pPr fontAlgn="base" latinLnBrk="0"/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 -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포항제철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(1988)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 -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한국전력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(1989)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일반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공모방식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(IPO)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공기업 지분매각 사례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 -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KT&amp;G(1999), KT(1993),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한국가스공사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(1999),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한국중공업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(2000)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민영화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vs.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지분매각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 -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민영화 사례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포항제철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담배인삼공사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한국통신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한국중공업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           -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일부 지분매각 사례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한국전력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가스공사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95536" y="323364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Ⅰ. </a:t>
            </a:r>
            <a:r>
              <a:rPr lang="ko-KR" altLang="en-US" b="1" dirty="0">
                <a:latin typeface="+mn-ea"/>
              </a:rPr>
              <a:t>국민주 지분매각의 배경과 의의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국민주의 의의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4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187624" y="1940041"/>
            <a:ext cx="2592288" cy="635880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2351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57310929"/>
              </p:ext>
            </p:extLst>
          </p:nvPr>
        </p:nvGraphicFramePr>
        <p:xfrm>
          <a:off x="2" y="1700808"/>
          <a:ext cx="9143997" cy="4320480"/>
        </p:xfrm>
        <a:graphic>
          <a:graphicData uri="http://schemas.openxmlformats.org/drawingml/2006/table">
            <a:tbl>
              <a:tblPr/>
              <a:tblGrid>
                <a:gridCol w="827582"/>
                <a:gridCol w="1440160"/>
                <a:gridCol w="1416354"/>
                <a:gridCol w="1319950"/>
                <a:gridCol w="1501296"/>
                <a:gridCol w="1288896"/>
                <a:gridCol w="1349759"/>
              </a:tblGrid>
              <a:tr h="38924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기관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포항제철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한국전력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담배인삼공사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한국통신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가스공사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한국중공업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24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자본금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약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3.2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조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4,824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억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9,550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억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약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1.6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조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3,864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억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5,290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억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47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시기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(’88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37.3%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(’98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26.7%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(’00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36.0%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(’89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38.6%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endParaRPr lang="en-US" altLang="ko-KR" sz="1200" kern="0" spc="0" baseline="0" dirty="0" smtClean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(’94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10.2%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(’99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단계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’93/’99)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43.2%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단계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’01/’02)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56.8%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(’99)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39%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(’00)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100%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799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주요주주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공공지분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51%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민간지분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49%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23%)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공공지분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51%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49%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57%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국내지분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35%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34%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48%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공공지분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:61%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7%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두산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42%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: 42%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24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매각방식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국민주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국민주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일반공모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일반공모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일반공모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일반공모</a:t>
                      </a:r>
                    </a:p>
                  </a:txBody>
                  <a:tcPr marL="64104" marR="64104" marT="17723" marB="1772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95536" y="323364"/>
            <a:ext cx="3783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Ⅰ. </a:t>
            </a:r>
            <a:r>
              <a:rPr lang="ko-KR" altLang="en-US" b="1" dirty="0">
                <a:latin typeface="+mn-ea"/>
              </a:rPr>
              <a:t>국민주 지분매각의 배경과 의의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공공기관 지분매각 실적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5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50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83968" y="3444096"/>
            <a:ext cx="18646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0" dirty="0" smtClean="0">
                <a:solidFill>
                  <a:srgbClr val="CDE1FF"/>
                </a:solidFill>
                <a:latin typeface="-윤고딕340" pitchFamily="18" charset="-127"/>
                <a:ea typeface="-윤고딕340" pitchFamily="18" charset="-127"/>
              </a:rPr>
              <a:t>02</a:t>
            </a:r>
            <a:endParaRPr lang="ko-KR" altLang="en-US" sz="11000" dirty="0">
              <a:solidFill>
                <a:srgbClr val="CDE1FF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0300" y="4572815"/>
            <a:ext cx="28536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-윤고딕340" pitchFamily="18" charset="-127"/>
                <a:ea typeface="-윤고딕340" pitchFamily="18" charset="-127"/>
              </a:rPr>
              <a:t>세계 주요공항의 민영화 현황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9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1124744"/>
            <a:ext cx="9144000" cy="52565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395536" y="323364"/>
            <a:ext cx="3552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ko-KR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Ⅱ</a:t>
            </a:r>
            <a:r>
              <a:rPr kumimoji="1" lang="en-US" altLang="ko-KR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. </a:t>
            </a:r>
            <a:r>
              <a:rPr kumimoji="1" lang="ko-KR" altLang="en-US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세계 주요공항의 민영화 현황</a:t>
            </a:r>
            <a:endParaRPr kumimoji="1" lang="ko-KR" altLang="en-US" sz="900" b="1" dirty="0">
              <a:latin typeface="+mn-ea"/>
              <a:cs typeface="굴림" pitchFamily="50" charset="-127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900238" y="158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0136541"/>
              </p:ext>
            </p:extLst>
          </p:nvPr>
        </p:nvGraphicFramePr>
        <p:xfrm>
          <a:off x="1115616" y="3356992"/>
          <a:ext cx="7416824" cy="2120646"/>
        </p:xfrm>
        <a:graphic>
          <a:graphicData uri="http://schemas.openxmlformats.org/drawingml/2006/table">
            <a:tbl>
              <a:tblPr/>
              <a:tblGrid>
                <a:gridCol w="1448673"/>
                <a:gridCol w="4970196"/>
                <a:gridCol w="997955"/>
              </a:tblGrid>
              <a:tr h="2766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구 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주요 사례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 율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739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지분매각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(18</a:t>
                      </a: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</a:t>
                      </a: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0" marR="119380" indent="-8255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2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히드로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샤를드골</a:t>
                      </a:r>
                      <a:r>
                        <a:rPr lang="en-US" altLang="ko-KR" sz="1200" kern="0" spc="-6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(’06)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프랑크푸르트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코펜하겐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취리히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</a:p>
                    <a:p>
                      <a:pPr marL="82550" marR="119380" indent="-8255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비엔나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로마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북경</a:t>
                      </a:r>
                      <a:r>
                        <a:rPr lang="en-US" altLang="ko-KR" sz="1200" kern="0" spc="-6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(’00)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방콕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브뤼셀 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36%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739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운영권매각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(5</a:t>
                      </a: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</a:t>
                      </a: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19380" indent="-5334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시드니</a:t>
                      </a:r>
                      <a:r>
                        <a:rPr lang="en-US" altLang="ko-KR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쿠알라룸푸르</a:t>
                      </a:r>
                      <a:r>
                        <a:rPr lang="en-US" altLang="ko-KR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모스크바</a:t>
                      </a:r>
                      <a:r>
                        <a:rPr lang="en-US" altLang="ko-KR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4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이스탄불 등</a:t>
                      </a:r>
                      <a:endParaRPr lang="ko-KR" altLang="en-US" sz="1200" kern="0" spc="-12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73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지분매각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계획중</a:t>
                      </a: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(12</a:t>
                      </a:r>
                      <a:r>
                        <a:rPr lang="ko-KR" altLang="en-US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</a:t>
                      </a:r>
                      <a:r>
                        <a:rPr lang="en-US" altLang="ko-KR" sz="1200" kern="0" spc="-10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0" marR="119380" indent="-8255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나리타</a:t>
                      </a:r>
                      <a:r>
                        <a:rPr lang="en-US" altLang="ko-KR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마드리드</a:t>
                      </a:r>
                      <a:r>
                        <a:rPr lang="en-US" altLang="ko-KR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프라하</a:t>
                      </a:r>
                      <a:r>
                        <a:rPr lang="en-US" altLang="ko-KR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토론토</a:t>
                      </a:r>
                      <a:r>
                        <a:rPr lang="en-US" altLang="ko-KR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리스본</a:t>
                      </a:r>
                      <a:r>
                        <a:rPr lang="en-US" altLang="ko-KR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lang="ko-KR" altLang="en-US" sz="1200" kern="0" spc="-15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바르셀로나 등</a:t>
                      </a:r>
                      <a:endParaRPr lang="ko-KR" altLang="en-US" sz="1200" kern="0" spc="-12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8430" marR="0" indent="-13843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8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24%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001">
                <a:tc gridSpan="2">
                  <a:txBody>
                    <a:bodyPr/>
                    <a:lstStyle/>
                    <a:p>
                      <a:pPr marL="53340" marR="11938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총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35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개 공항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8430" marR="0" indent="-13843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18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70%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0" y="1433682"/>
            <a:ext cx="914399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             ▪ 항공사의 민영화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              -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세계적으로 국제항공사의 절반이 민영화되어 있음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.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                 (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선진국의 경우는 대부분 민영화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) 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  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            ▪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공항의 민영화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             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-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세계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50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대 공항의 약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35%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가 민영화 완료 또는 추진 중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항공의 민영화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(privatization)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는 세계적 추세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6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927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052736"/>
            <a:ext cx="9144000" cy="54726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2916604"/>
              </p:ext>
            </p:extLst>
          </p:nvPr>
        </p:nvGraphicFramePr>
        <p:xfrm>
          <a:off x="-3" y="1124744"/>
          <a:ext cx="9144002" cy="5327300"/>
        </p:xfrm>
        <a:graphic>
          <a:graphicData uri="http://schemas.openxmlformats.org/drawingml/2006/table">
            <a:tbl>
              <a:tblPr/>
              <a:tblGrid>
                <a:gridCol w="1874493"/>
                <a:gridCol w="1015298"/>
                <a:gridCol w="6254211"/>
              </a:tblGrid>
              <a:tr h="262676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 </a:t>
                      </a:r>
                      <a:r>
                        <a:rPr lang="ko-KR" altLang="en-US" sz="1200" b="1" kern="0" spc="-150" baseline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ko-KR" altLang="en-US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요  공  항 </a:t>
                      </a:r>
                      <a:r>
                        <a:rPr lang="en-US" altLang="ko-KR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  </a:t>
                      </a:r>
                      <a:r>
                        <a:rPr lang="ko-KR" altLang="en-US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그 </a:t>
                      </a:r>
                      <a:r>
                        <a:rPr lang="ko-KR" altLang="en-US" sz="1200" b="1" kern="0" spc="-15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룹</a:t>
                      </a:r>
                      <a:r>
                        <a:rPr lang="ko-KR" altLang="en-US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r>
                        <a:rPr lang="ko-KR" altLang="en-US" sz="1200" b="1" kern="0" spc="-15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의   민  간  자  본   참  여   현  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656">
                <a:tc gridSpan="3">
                  <a:txBody>
                    <a:bodyPr/>
                    <a:lstStyle/>
                    <a:p>
                      <a:pPr marL="175260" marR="119380" indent="-17526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일부 </a:t>
                      </a:r>
                      <a:r>
                        <a:rPr lang="ko-KR" altLang="en-US" sz="1200" b="1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지분 </a:t>
                      </a: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매각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AdP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32%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0330" marR="0" indent="-1003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3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Schiphol </a:t>
                      </a:r>
                      <a:r>
                        <a:rPr lang="en-US" sz="1200" kern="0" spc="-3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Group(8%), Vinci(3.3%), free float(20.3%)</a:t>
                      </a:r>
                      <a:endParaRPr lang="en-US" sz="1200" kern="0" spc="-1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Fraport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48%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Julius(10.35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%), Lufthansa(9.94%),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(27.71%)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Zurich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62%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free 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float(62%)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Beijing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43%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Singapore 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GIC(9.15%),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(33.85%)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Shanghai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47%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지분 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5%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미만 일반투자자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(47%)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994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Bangkok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30%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Chase 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Nominees Limited(4.6%), </a:t>
                      </a:r>
                      <a:r>
                        <a:rPr 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Nortrust</a:t>
                      </a:r>
                      <a:endParaRPr lang="en-US" sz="1200" kern="0" spc="-1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Nominees 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LTD(4.2%),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(21.2%)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994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Vienna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60%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530" marR="0" indent="-495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sz="1200" kern="0" spc="-1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Silchester</a:t>
                      </a: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International Investor's Limited </a:t>
                      </a:r>
                      <a:r>
                        <a:rPr lang="en-US" sz="1200" kern="0" spc="-9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London</a:t>
                      </a:r>
                      <a:endParaRPr lang="en-US" sz="1200" kern="0" spc="-1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49530" marR="0" indent="-4953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9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(</a:t>
                      </a:r>
                      <a:r>
                        <a:rPr lang="en-US" sz="1200" kern="0" spc="-9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10.05%),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우리사주조합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(10%),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(39.95%)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Copenhagen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61%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Macquarie(54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(7%)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994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Athens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45%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sz="1200" kern="0" spc="-2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Hochtief</a:t>
                      </a:r>
                      <a:r>
                        <a:rPr 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(26.67</a:t>
                      </a: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%), </a:t>
                      </a:r>
                      <a:r>
                        <a:rPr lang="en-US" sz="1200" kern="0" spc="-2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Hochtief</a:t>
                      </a: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Airport Capital(13.33%),</a:t>
                      </a:r>
                      <a:endParaRPr lang="en-US" sz="1200" kern="0" spc="-1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sz="1200" kern="0" spc="-2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Copelouziou</a:t>
                      </a:r>
                      <a:r>
                        <a:rPr 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Group(5%)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Schiphol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8%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sz="1200" kern="0" spc="-1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AdP</a:t>
                      </a: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(8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 gridSpan="3">
                  <a:txBody>
                    <a:bodyPr/>
                    <a:lstStyle/>
                    <a:p>
                      <a:pPr marL="175260" marR="119380" indent="-17526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완전 지분 매각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시드니공항은 운영권 매각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BAA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altLang="ko-KR" sz="1200" kern="0" spc="-1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Ferrovial</a:t>
                      </a:r>
                      <a:r>
                        <a:rPr lang="en-US" altLang="ko-KR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주도 컨소시엄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(100%)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Rome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</a:t>
                      </a:r>
                      <a:r>
                        <a:rPr lang="en-US" sz="1200" kern="0" spc="-10" dirty="0" err="1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Gemina</a:t>
                      </a:r>
                      <a:r>
                        <a:rPr lang="en-US" sz="1200" kern="0" spc="-1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lang="en-US" sz="1200" kern="0" spc="-1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S.p.A</a:t>
                      </a:r>
                      <a:r>
                        <a:rPr 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.(95.8%), 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(4.2%)</a:t>
                      </a: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656">
                <a:tc>
                  <a:txBody>
                    <a:bodyPr/>
                    <a:lstStyle/>
                    <a:p>
                      <a:pPr marL="158750" marR="0" indent="-15875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Sydney</a:t>
                      </a:r>
                    </a:p>
                  </a:txBody>
                  <a:tcPr marL="11544" marR="11544" marT="11544" marB="11544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340" marR="13970" indent="-533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  Macquarie(81.77</a:t>
                      </a: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%), </a:t>
                      </a:r>
                      <a:r>
                        <a:rPr lang="en-US" sz="1200" kern="0" spc="-20" dirty="0" err="1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Hochtief</a:t>
                      </a:r>
                      <a:r>
                        <a:rPr 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(13.27%), </a:t>
                      </a:r>
                      <a:r>
                        <a:rPr lang="ko-KR" altLang="en-US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기타</a:t>
                      </a:r>
                      <a:r>
                        <a:rPr lang="en-US" altLang="ko-KR" sz="1200" kern="0" spc="-2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(4.96%)</a:t>
                      </a:r>
                      <a:endParaRPr lang="ko-KR" altLang="en-US" sz="1200" kern="0" spc="-1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1544" marR="11544" marT="11544" marB="1154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>
                <a:latin typeface="+mn-ea"/>
              </a:rPr>
              <a:t>7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95536" y="323364"/>
            <a:ext cx="3552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ko-KR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Ⅱ</a:t>
            </a:r>
            <a:r>
              <a:rPr kumimoji="1" lang="en-US" altLang="ko-KR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. </a:t>
            </a:r>
            <a:r>
              <a:rPr kumimoji="1" lang="ko-KR" altLang="en-US" b="1" dirty="0">
                <a:solidFill>
                  <a:srgbClr val="000000"/>
                </a:solidFill>
                <a:latin typeface="+mn-ea"/>
                <a:cs typeface="굴림" pitchFamily="50" charset="-127"/>
              </a:rPr>
              <a:t>세계 주요공항의 민영화 현황</a:t>
            </a:r>
            <a:endParaRPr kumimoji="1" lang="ko-KR" altLang="en-US" sz="900" b="1" dirty="0">
              <a:latin typeface="+mn-ea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829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08352" y="3444096"/>
            <a:ext cx="18646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0" dirty="0" smtClean="0">
                <a:solidFill>
                  <a:srgbClr val="CDE1FF"/>
                </a:solidFill>
                <a:latin typeface="-윤고딕340" pitchFamily="18" charset="-127"/>
                <a:ea typeface="-윤고딕340" pitchFamily="18" charset="-127"/>
              </a:rPr>
              <a:t>03</a:t>
            </a:r>
            <a:endParaRPr lang="ko-KR" altLang="en-US" sz="11000" dirty="0">
              <a:solidFill>
                <a:srgbClr val="CDE1FF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0300" y="4572815"/>
            <a:ext cx="1758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-윤고딕340" pitchFamily="18" charset="-127"/>
                <a:ea typeface="-윤고딕340" pitchFamily="18" charset="-127"/>
              </a:rPr>
              <a:t>주요 쟁점의 검토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9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900238" y="158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0" y="1654929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                 </a:t>
            </a:r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지분매각 </a:t>
            </a:r>
            <a:r>
              <a:rPr lang="ko-KR" altLang="en-US" sz="1600" b="1" dirty="0">
                <a:latin typeface="굴림" pitchFamily="50" charset="-127"/>
                <a:ea typeface="굴림" pitchFamily="50" charset="-127"/>
              </a:rPr>
              <a:t>이후 환경변화의 대응 및 경쟁력 강화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프랑크푸르트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IPO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이후 꾸준한 성장과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배 이상의 해외사업 확장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취리히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국적사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스위스항공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파산위기를 경영효율화와 해외사업 확대로 극복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대부분의 공항에서 민간자본 참여의 부작용 없음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>                              100</a:t>
            </a:r>
            <a:r>
              <a:rPr lang="en-US" altLang="ko-KR" sz="1600" b="1" dirty="0">
                <a:latin typeface="굴림" pitchFamily="50" charset="-127"/>
                <a:ea typeface="굴림" pitchFamily="50" charset="-127"/>
              </a:rPr>
              <a:t>% </a:t>
            </a:r>
            <a:r>
              <a:rPr lang="ko-KR" altLang="en-US" sz="1600" b="1" dirty="0">
                <a:latin typeface="굴림" pitchFamily="50" charset="-127"/>
                <a:ea typeface="굴림" pitchFamily="50" charset="-127"/>
              </a:rPr>
              <a:t>민영화로 이용료 및 서비스</a:t>
            </a:r>
            <a:r>
              <a:rPr lang="en-US" altLang="ko-KR" sz="16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>
                <a:latin typeface="굴림" pitchFamily="50" charset="-127"/>
                <a:ea typeface="굴림" pitchFamily="50" charset="-127"/>
              </a:rPr>
              <a:t>시설투자 악화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시드니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서비스 악화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사용료 인상 등 급속한 상업화 진행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        ▪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히드로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투자부족으로 시설낙후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고객만족도 하락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1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국영공항 지분매각의 성공 가능성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8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5" name="한쪽 모서리가 잘린 사각형 14"/>
          <p:cNvSpPr/>
          <p:nvPr/>
        </p:nvSpPr>
        <p:spPr>
          <a:xfrm>
            <a:off x="971600" y="1693516"/>
            <a:ext cx="936104" cy="288032"/>
          </a:xfrm>
          <a:prstGeom prst="snip1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+mn-ea"/>
              </a:rPr>
              <a:t>성공사례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6" name="한쪽 모서리가 잘린 사각형 15"/>
          <p:cNvSpPr/>
          <p:nvPr/>
        </p:nvSpPr>
        <p:spPr>
          <a:xfrm>
            <a:off x="971600" y="3886100"/>
            <a:ext cx="936104" cy="288032"/>
          </a:xfrm>
          <a:prstGeom prst="snip1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+mn-ea"/>
              </a:rPr>
              <a:t>실패사례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67544" y="323364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Ⅲ. </a:t>
            </a:r>
            <a:r>
              <a:rPr lang="ko-KR" altLang="en-US" b="1" dirty="0">
                <a:latin typeface="+mn-ea"/>
              </a:rPr>
              <a:t>주요 쟁점의 검토</a:t>
            </a:r>
          </a:p>
        </p:txBody>
      </p:sp>
    </p:spTree>
    <p:extLst>
      <p:ext uri="{BB962C8B-B14F-4D97-AF65-F5344CB8AC3E}">
        <p14:creationId xmlns:p14="http://schemas.microsoft.com/office/powerpoint/2010/main" xmlns="" val="245681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-1066" y="4437112"/>
            <a:ext cx="9144000" cy="20162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0" y="1124744"/>
            <a:ext cx="9144000" cy="2880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900238" y="158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900608" y="1556792"/>
            <a:ext cx="82433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글로벌 경제의 자본이동은 일반적 시장현상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국내시장 상장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VS.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해외시장 직접 상장 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핵심자산 정부소유로 공공성 확보 가능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28936049"/>
              </p:ext>
            </p:extLst>
          </p:nvPr>
        </p:nvGraphicFramePr>
        <p:xfrm>
          <a:off x="1152369" y="3257798"/>
          <a:ext cx="7164048" cy="705612"/>
        </p:xfrm>
        <a:graphic>
          <a:graphicData uri="http://schemas.openxmlformats.org/drawingml/2006/table">
            <a:tbl>
              <a:tblPr/>
              <a:tblGrid>
                <a:gridCol w="1521218"/>
                <a:gridCol w="1128566"/>
                <a:gridCol w="1128566"/>
                <a:gridCol w="1128566"/>
                <a:gridCol w="1128566"/>
                <a:gridCol w="1128566"/>
              </a:tblGrid>
              <a:tr h="193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주요 기업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POSCO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KT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한국전력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국민은행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삼성전자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193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외국인지분율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48.95%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43.00%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22.97%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56.51%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48.74%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897808" y="3007985"/>
            <a:ext cx="347439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국내 주요기업 외국인 지분 현황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(’10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말 현재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)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99592" y="4762722"/>
            <a:ext cx="8243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국민주는 정상적인 시장가격보다 낮게 매각되는 것을 전제로 함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국민주 인수계층 ⇒ 시세차익 및 배당으로 이익 실현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주식의 매수자는 국내 투자자인 서민계층에 한정됨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일반공모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우리사주조합원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(20%),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일반청약자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(20%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이상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기관투자자 등으로 구성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2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국부 유출 가능성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827584" y="42210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3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헐값 매각 우</a:t>
            </a:r>
            <a:r>
              <a:rPr lang="ko-KR" altLang="en-US" sz="1500" b="1" dirty="0">
                <a:latin typeface="함초롬바탕 확장" pitchFamily="18" charset="-127"/>
                <a:ea typeface="함초롬바탕 확장" pitchFamily="18" charset="-127"/>
              </a:rPr>
              <a:t>려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80112" y="6525924"/>
            <a:ext cx="3345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9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67544" y="323364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Ⅲ. </a:t>
            </a:r>
            <a:r>
              <a:rPr lang="ko-KR" altLang="en-US" b="1" dirty="0">
                <a:latin typeface="+mn-ea"/>
              </a:rPr>
              <a:t>주요 쟁점의 검토</a:t>
            </a:r>
          </a:p>
        </p:txBody>
      </p:sp>
    </p:spTree>
    <p:extLst>
      <p:ext uri="{BB962C8B-B14F-4D97-AF65-F5344CB8AC3E}">
        <p14:creationId xmlns:p14="http://schemas.microsoft.com/office/powerpoint/2010/main" xmlns="" val="13342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900238" y="1582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971600" y="1556792"/>
            <a:ext cx="8172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실질적인 공기업의 소유구조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정부지분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51%)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로 인한 가격규제</a:t>
            </a:r>
          </a:p>
          <a:p>
            <a:pPr fontAlgn="base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한전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가스공사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각각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49%, 39%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지분매각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의 전기료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도시가스료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규제 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민영화 또는 지분이 매각된 공항인 경우라 하더라도 시드니공항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운영권 매각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을 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제외한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대부분의 공항이용료 차이는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착륙료의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산정체계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세금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물가 등 국가별 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상이한 기준에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따라 결정됨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. 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4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공항 이용료 인상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67544" y="323364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Ⅲ. </a:t>
            </a:r>
            <a:r>
              <a:rPr lang="ko-KR" altLang="en-US" b="1" dirty="0">
                <a:latin typeface="+mn-ea"/>
              </a:rPr>
              <a:t>주요 쟁점의 검토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10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23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3300624"/>
              </p:ext>
            </p:extLst>
          </p:nvPr>
        </p:nvGraphicFramePr>
        <p:xfrm>
          <a:off x="804342" y="1870990"/>
          <a:ext cx="7488833" cy="3732276"/>
        </p:xfrm>
        <a:graphic>
          <a:graphicData uri="http://schemas.openxmlformats.org/drawingml/2006/table">
            <a:tbl>
              <a:tblPr/>
              <a:tblGrid>
                <a:gridCol w="1263849"/>
                <a:gridCol w="1623722"/>
                <a:gridCol w="1623722"/>
                <a:gridCol w="1488770"/>
                <a:gridCol w="1488770"/>
              </a:tblGrid>
              <a:tr h="340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구 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공 항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여객공항이용료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환율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여객공항이용료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(Won)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  <a:tr h="2960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완 전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지분매각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히드로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21.22 GBP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2,034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43,161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시드니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100.14 AUD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1,053.5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105,497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일 부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지분매각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샤를드골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19.2 Euro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1,768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34,291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프랑크푸르트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19.0 Euro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1,768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33,934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취리히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40.5 CHF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1,172.5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47,486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비엔나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14.52 Euro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1,768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25,671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베이징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90 CNY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179.56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16,160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상해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푸동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90 CNY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179.56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16,160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03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정부지분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나리타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2,040 JPY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13.4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27,336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인천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17,000 KRW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1.0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095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17,000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491880" y="1556792"/>
            <a:ext cx="1970411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체" pitchFamily="49" charset="-127"/>
                <a:cs typeface="굴림" pitchFamily="50" charset="-127"/>
              </a:rPr>
              <a:t>주요 공항의 여객공항이용료</a:t>
            </a:r>
            <a:endParaRPr kumimoji="1" 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55576" y="5733256"/>
            <a:ext cx="9144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주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1) 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출발여객 기준 실질 여객공항이용료로 환산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(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예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, Sydney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공항의 경우 출발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, 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도착 여객에 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Passenger Charge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로 각 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26.57 AUD 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부과 하고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, </a:t>
            </a:r>
            <a:endParaRPr kumimoji="1" lang="en-US" altLang="ko-KR" sz="900" dirty="0" smtClean="0">
              <a:solidFill>
                <a:srgbClr val="000000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r>
              <a:rPr kumimoji="1" lang="en-US" altLang="ko-KR" sz="9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      </a:t>
            </a:r>
            <a:r>
              <a:rPr kumimoji="1" lang="ko-KR" altLang="en-US" sz="9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출발 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여객에 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Passenger Movement Charge 47 AUD </a:t>
            </a: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부과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)</a:t>
            </a:r>
            <a:endParaRPr kumimoji="1" lang="en-US" altLang="ko-KR" sz="900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출처</a:t>
            </a:r>
            <a:r>
              <a:rPr kumimoji="1" lang="en-US" altLang="ko-KR" sz="90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) IATA Airport, ATC &amp; FUEL CHARGES </a:t>
            </a:r>
            <a:r>
              <a:rPr kumimoji="1" lang="en-US" altLang="ko-KR" sz="90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  <a:cs typeface="굴림" pitchFamily="50" charset="-127"/>
              </a:rPr>
              <a:t>MONITOR</a:t>
            </a:r>
            <a:endParaRPr kumimoji="1" lang="en-US" altLang="ko-KR" sz="900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4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공항 이용료 인상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11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67544" y="323364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Ⅲ. </a:t>
            </a:r>
            <a:r>
              <a:rPr lang="ko-KR" altLang="en-US" b="1" dirty="0">
                <a:latin typeface="+mn-ea"/>
              </a:rPr>
              <a:t>주요 쟁점의 검토</a:t>
            </a:r>
          </a:p>
        </p:txBody>
      </p:sp>
    </p:spTree>
    <p:extLst>
      <p:ext uri="{BB962C8B-B14F-4D97-AF65-F5344CB8AC3E}">
        <p14:creationId xmlns:p14="http://schemas.microsoft.com/office/powerpoint/2010/main" xmlns="" val="53652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71600" y="1772816"/>
            <a:ext cx="8172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지분매각의 시기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6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성장 기대시점과 </a:t>
            </a:r>
            <a:r>
              <a:rPr lang="ko-KR" altLang="en-US" sz="16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주가예측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국가핵심시설의 경영 </a:t>
            </a:r>
            <a:r>
              <a:rPr lang="ko-KR" altLang="en-US" sz="1600" dirty="0" err="1" smtClean="0">
                <a:latin typeface="굴림" pitchFamily="50" charset="-127"/>
                <a:ea typeface="굴림" pitchFamily="50" charset="-127"/>
              </a:rPr>
              <a:t>노우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dirty="0" err="1" smtClean="0">
                <a:latin typeface="굴림" pitchFamily="50" charset="-127"/>
                <a:ea typeface="굴림" pitchFamily="50" charset="-127"/>
              </a:rPr>
              <a:t>하우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유출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     소액주주권리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행사의 한계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서민층의 재산형성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기반마련 목표의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실효성      </a:t>
            </a:r>
            <a:r>
              <a:rPr lang="ko-KR" altLang="en-US" sz="16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국민주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참여폭</a:t>
            </a:r>
            <a:r>
              <a:rPr lang="ko-KR" altLang="en-US" sz="16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결정</a:t>
            </a:r>
            <a:endParaRPr lang="en-US" altLang="ko-KR" sz="16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*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포철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(9.7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인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),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한전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(19.3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인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6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매각대금의 활용       </a:t>
            </a:r>
            <a:r>
              <a:rPr lang="ko-KR" altLang="en-US" sz="16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자금수요와 활용방안</a:t>
            </a:r>
            <a:endParaRPr lang="en-US" altLang="ko-KR" sz="16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*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공항교통인프라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구축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투자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인수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등 공항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SOC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확충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쟁점</a:t>
            </a:r>
            <a:r>
              <a:rPr lang="en-US" altLang="ko-KR" sz="1500" b="1" dirty="0" smtClean="0">
                <a:latin typeface="함초롬바탕 확장" pitchFamily="18" charset="-127"/>
                <a:ea typeface="함초롬바탕 확장" pitchFamily="18" charset="-127"/>
              </a:rPr>
              <a:t>5 : </a:t>
            </a:r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기타 쟁점들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12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67544" y="323364"/>
            <a:ext cx="2316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Ⅲ. </a:t>
            </a:r>
            <a:r>
              <a:rPr lang="ko-KR" altLang="en-US" b="1" dirty="0">
                <a:latin typeface="+mn-ea"/>
              </a:rPr>
              <a:t>주요 쟁점의 검토</a:t>
            </a:r>
          </a:p>
        </p:txBody>
      </p:sp>
      <p:sp>
        <p:nvSpPr>
          <p:cNvPr id="17" name="오른쪽 화살표 16"/>
          <p:cNvSpPr/>
          <p:nvPr/>
        </p:nvSpPr>
        <p:spPr>
          <a:xfrm>
            <a:off x="2803627" y="1958604"/>
            <a:ext cx="140478" cy="149200"/>
          </a:xfrm>
          <a:prstGeom prst="rightArrow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오른쪽 화살표 18"/>
          <p:cNvSpPr/>
          <p:nvPr/>
        </p:nvSpPr>
        <p:spPr>
          <a:xfrm>
            <a:off x="5295618" y="3401912"/>
            <a:ext cx="140478" cy="149200"/>
          </a:xfrm>
          <a:prstGeom prst="rightArrow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>
            <a:off x="2868860" y="4503936"/>
            <a:ext cx="140478" cy="149200"/>
          </a:xfrm>
          <a:prstGeom prst="rightArrow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화살표 19"/>
          <p:cNvSpPr/>
          <p:nvPr/>
        </p:nvSpPr>
        <p:spPr>
          <a:xfrm>
            <a:off x="4719554" y="2680980"/>
            <a:ext cx="140478" cy="149200"/>
          </a:xfrm>
          <a:prstGeom prst="rightArrow">
            <a:avLst/>
          </a:prstGeom>
          <a:solidFill>
            <a:schemeClr val="accent1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4777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96160" y="3444096"/>
            <a:ext cx="18646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0" dirty="0" smtClean="0">
                <a:solidFill>
                  <a:srgbClr val="CDE1FF"/>
                </a:solidFill>
                <a:latin typeface="-윤고딕340" pitchFamily="18" charset="-127"/>
                <a:ea typeface="-윤고딕340" pitchFamily="18" charset="-127"/>
              </a:rPr>
              <a:t>04</a:t>
            </a:r>
            <a:endParaRPr lang="ko-KR" altLang="en-US" sz="11000" dirty="0">
              <a:solidFill>
                <a:srgbClr val="CDE1FF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0300" y="4572815"/>
            <a:ext cx="2374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-윤고딕340" pitchFamily="18" charset="-127"/>
                <a:ea typeface="-윤고딕340" pitchFamily="18" charset="-127"/>
              </a:rPr>
              <a:t>국민주 매각의 고려사항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9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-1066" y="4949879"/>
            <a:ext cx="9144000" cy="144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-1066" y="2636912"/>
            <a:ext cx="9144000" cy="18722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124744"/>
            <a:ext cx="9144000" cy="10081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533891" y="32336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Ⅳ. </a:t>
            </a:r>
            <a:r>
              <a:rPr lang="ko-KR" altLang="en-US" b="1" dirty="0">
                <a:latin typeface="+mn-ea"/>
              </a:rPr>
              <a:t>국민주 매각의 고려사항</a:t>
            </a:r>
            <a:endParaRPr lang="ko-KR" altLang="en-US" dirty="0">
              <a:latin typeface="+mn-ea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00608" y="1549400"/>
            <a:ext cx="82433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▪ 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중하위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소득계층의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구분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행안부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통계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 err="1">
                <a:latin typeface="굴림" pitchFamily="50" charset="-127"/>
                <a:ea typeface="굴림" pitchFamily="50" charset="-127"/>
              </a:rPr>
              <a:t>활용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900608" y="3020759"/>
            <a:ext cx="82433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정상가의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할인폭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최소 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30%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수준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시장의 일시적 물량부담 해소를 위한 시기 조절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주가하락에 대비한 인위적 붐 조성 지양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00608" y="5334307"/>
            <a:ext cx="8243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국민주 증권통장에 대한 전액 융자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우대금리 적용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공모 인수절차의 간소화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주식 인수계층의 범위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827584" y="24208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공모가격 및 저소득층의 실효적인 재산형성 수단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827584" y="4725144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소외계층의 인수자금 지원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13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25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-1080" y="4005064"/>
            <a:ext cx="9144000" cy="23042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0" y="1124744"/>
            <a:ext cx="9144000" cy="23762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533891" y="32336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/>
              <a:t>Ⅳ. </a:t>
            </a:r>
            <a:r>
              <a:rPr lang="ko-KR" altLang="en-US" b="1" dirty="0"/>
              <a:t>국민주 매각의 고려사항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971600" y="4407495"/>
            <a:ext cx="817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국민주의 순기능 홍보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국민주공모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vs.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일반 공모 장단점 비교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정부 주도의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추진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법적 제도적 근거 마련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자본시장육성에 관한 법률 및 국유재산법 시행령 등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(1988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년 관련법 폐기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</a:t>
            </a: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71600" y="1549400"/>
            <a:ext cx="817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상장 후 일정기간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당기순이익의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(30%)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배당 명시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이사회 결의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공모가격이 일정수준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(80%)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하락 시 증권사 구매의무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주식양도의 규제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증권사로 한정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보유기간 규제 폐지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상장과 동시에 유통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인수자 보호를 위한 유통시장의 조성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827584" y="3789040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정치쟁점화 지양 및 법제도 마련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14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217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96160" y="3444096"/>
            <a:ext cx="186461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0" dirty="0" smtClean="0">
                <a:solidFill>
                  <a:srgbClr val="CDE1FF"/>
                </a:solidFill>
                <a:latin typeface="-윤고딕340" pitchFamily="18" charset="-127"/>
                <a:ea typeface="-윤고딕340" pitchFamily="18" charset="-127"/>
              </a:rPr>
              <a:t>05</a:t>
            </a:r>
            <a:endParaRPr lang="ko-KR" altLang="en-US" sz="11000" dirty="0">
              <a:solidFill>
                <a:srgbClr val="CDE1FF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0300" y="4572815"/>
            <a:ext cx="2374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-윤고딕340" pitchFamily="18" charset="-127"/>
                <a:ea typeface="-윤고딕340" pitchFamily="18" charset="-127"/>
              </a:rPr>
              <a:t>미래 기업가치 창출전략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99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-1066" y="3701350"/>
            <a:ext cx="9144000" cy="26799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0" y="1124744"/>
            <a:ext cx="9144000" cy="21759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61883" y="32336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Ⅴ. </a:t>
            </a:r>
            <a:r>
              <a:rPr lang="ko-KR" altLang="en-US" b="1" dirty="0">
                <a:latin typeface="+mn-ea"/>
              </a:rPr>
              <a:t>미래 기업가치 창출전략</a:t>
            </a:r>
            <a:endParaRPr lang="ko-KR" altLang="en-US" dirty="0">
              <a:latin typeface="+mn-ea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71600" y="1484784"/>
            <a:ext cx="817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운송실적은</a:t>
            </a:r>
            <a:r>
              <a:rPr lang="ko-KR" altLang="en-US" sz="16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여객부문 세계 </a:t>
            </a:r>
            <a:r>
              <a:rPr lang="en-US" altLang="ko-KR" sz="16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11</a:t>
            </a:r>
            <a:r>
              <a:rPr lang="ko-KR" altLang="en-US" sz="16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화물부문 세계 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위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공항서비스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(ACI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평가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공항철도 등 주변 인프라의 적자구조</a:t>
            </a:r>
          </a:p>
          <a:p>
            <a:pPr fontAlgn="base" latinLnBrk="0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동북아 한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중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일 허브경쟁의 심화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인천공항의 현실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27584" y="350100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기회와 위협 요인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5" name="오각형 4"/>
          <p:cNvSpPr/>
          <p:nvPr/>
        </p:nvSpPr>
        <p:spPr>
          <a:xfrm>
            <a:off x="-2082" y="4393106"/>
            <a:ext cx="2160240" cy="864096"/>
          </a:xfrm>
          <a:prstGeom prst="homePlate">
            <a:avLst/>
          </a:prstGeom>
          <a:noFill/>
          <a:ln w="19050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수요 성장의 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동력과 위협</a:t>
            </a:r>
            <a:endParaRPr lang="ko-KR" altLang="en-US" sz="16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오각형 19"/>
          <p:cNvSpPr/>
          <p:nvPr/>
        </p:nvSpPr>
        <p:spPr>
          <a:xfrm>
            <a:off x="1066" y="5329210"/>
            <a:ext cx="2160240" cy="864096"/>
          </a:xfrm>
          <a:prstGeom prst="homePlate">
            <a:avLst/>
          </a:prstGeom>
          <a:noFill/>
          <a:ln w="19050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주요 경쟁력과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위</a:t>
            </a:r>
            <a:r>
              <a:rPr lang="ko-KR" altLang="en-US" sz="16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협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2233314" y="4393106"/>
            <a:ext cx="690962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245840" y="5295774"/>
            <a:ext cx="690962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2245840" y="6199734"/>
            <a:ext cx="690962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5508104" y="4077072"/>
            <a:ext cx="0" cy="2116234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59777" y="4042642"/>
            <a:ext cx="21002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굴림" pitchFamily="50" charset="-127"/>
                <a:ea typeface="굴림" pitchFamily="50" charset="-127"/>
              </a:rPr>
              <a:t>현재까지의 성장동력</a:t>
            </a: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94492" y="4042642"/>
            <a:ext cx="12618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smtClean="0">
                <a:latin typeface="굴림" pitchFamily="50" charset="-127"/>
                <a:ea typeface="굴림" pitchFamily="50" charset="-127"/>
              </a:rPr>
              <a:t>잠재적 위협</a:t>
            </a: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237785" y="4509120"/>
            <a:ext cx="29610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▪ 국내경제성장에 따른 내국인 수요 증가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▪ 국적 항공사의 성장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37785" y="5326260"/>
            <a:ext cx="28071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▪ 주변 경쟁공항에 비해 낮거나 유사한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수준의 가격정책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▪ 면세점 수익 고성장 지속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▪ 세계적 수준의 서비스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08104" y="4423255"/>
            <a:ext cx="3634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☞ 지속적인 내국인 수요증가에 대한 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불확실성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☞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국적사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의존도가 높아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LCC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취항 확대 등 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환경변화 부적응 우려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08104" y="5334307"/>
            <a:ext cx="3634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☞ 북경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싱가포르 등 경쟁공항 가격인하로 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인한 가격경쟁력 약화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☞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FTA 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체결확대시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수익감소 우려</a:t>
            </a:r>
            <a:endParaRPr lang="en-US" altLang="ko-KR" sz="1200" dirty="0" smtClean="0"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☞ 경쟁공항의 서비스 추월 경쟁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15</a:t>
            </a:r>
            <a:endParaRPr lang="ko-KR" altLang="en-US" sz="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00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124744"/>
            <a:ext cx="9144000" cy="5328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71600" y="1582341"/>
            <a:ext cx="8172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공항브랜드가치 활용의 적기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개도국의 공항개발은 지속적으로 성장하는 시장 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해외 관문공항 개발은 관련산업 진출의 교두보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원전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철도 등에 비해 상대적으로 높은 경제성 및 부가가치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상대적으로 낮은 경제적</a:t>
            </a:r>
            <a:r>
              <a:rPr lang="en-US" altLang="ko-KR" sz="16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기술적 </a:t>
            </a:r>
            <a:r>
              <a:rPr lang="ko-KR" altLang="en-US" sz="1600" dirty="0" err="1">
                <a:latin typeface="굴림" pitchFamily="50" charset="-127"/>
                <a:ea typeface="굴림" pitchFamily="50" charset="-127"/>
              </a:rPr>
              <a:t>리스크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 사업</a:t>
            </a:r>
          </a:p>
          <a:p>
            <a:pPr fontAlgn="base" latinLnBrk="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인천공항 브랜드에 비해 초보적 수준의 해외시장 진출실적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해외사업부 인력 총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19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명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연간 해외사업 매출규모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98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억원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(4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건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해외시장 진출전략의 필요성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6525924"/>
            <a:ext cx="347242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16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61883" y="32336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Ⅴ. </a:t>
            </a:r>
            <a:r>
              <a:rPr lang="ko-KR" altLang="en-US" b="1" dirty="0">
                <a:latin typeface="+mn-ea"/>
              </a:rPr>
              <a:t>미래 기업가치 창출전략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49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1124744"/>
            <a:ext cx="9144000" cy="21602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092450" y="1549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971600" y="1556792"/>
            <a:ext cx="8172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▪ 해외사업 확대를 위한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규제완화 및 해외시장 진출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인천공항의 비교우위 상품개발의 지원</a:t>
            </a:r>
          </a:p>
          <a:p>
            <a:pPr fontAlgn="base"/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fontAlgn="base"/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▪ 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정부의 글로벌 네트워킹 및 수주지원체계 </a:t>
            </a:r>
            <a:r>
              <a:rPr lang="ko-KR" altLang="en-US" sz="1600" dirty="0" smtClean="0">
                <a:latin typeface="굴림" pitchFamily="50" charset="-127"/>
                <a:ea typeface="굴림" pitchFamily="50" charset="-127"/>
              </a:rPr>
              <a:t>구축</a:t>
            </a:r>
            <a:endParaRPr lang="ko-KR" altLang="en-US" sz="16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337" name="_x190544432" descr="EMB00001c0014f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61048"/>
            <a:ext cx="776744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843808" y="3490007"/>
            <a:ext cx="4032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200" b="1" dirty="0">
                <a:latin typeface="굴림" pitchFamily="50" charset="-127"/>
                <a:ea typeface="굴림" pitchFamily="50" charset="-127"/>
              </a:rPr>
              <a:t>프랑크푸르트공항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200" b="1" dirty="0" err="1">
                <a:latin typeface="굴림" pitchFamily="50" charset="-127"/>
                <a:ea typeface="굴림" pitchFamily="50" charset="-127"/>
              </a:rPr>
              <a:t>Fraport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 AG)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</a:rPr>
              <a:t>의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해외공항 지분참여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27584" y="957488"/>
            <a:ext cx="7488832" cy="432048"/>
          </a:xfrm>
          <a:prstGeom prst="round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>
                  <a:tint val="44500"/>
                  <a:satMod val="160000"/>
                  <a:lumMod val="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>
            <a:noFill/>
          </a:ln>
          <a:effectLst>
            <a:outerShdw blurRad="76200" dist="38100" dir="2700000" algn="tl" rotWithShape="0">
              <a:prstClr val="black">
                <a:alpha val="40000"/>
              </a:prstClr>
            </a:outerShdw>
            <a:reflection blurRad="6350" stA="55000"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latin typeface="함초롬바탕 확장" pitchFamily="18" charset="-127"/>
                <a:ea typeface="함초롬바탕 확장" pitchFamily="18" charset="-127"/>
              </a:rPr>
              <a:t>공항산업 지원전략의 기본방향</a:t>
            </a:r>
            <a:endParaRPr lang="ko-KR" altLang="en-US" sz="1500" b="1" dirty="0">
              <a:latin typeface="함초롬바탕 확장" pitchFamily="18" charset="-127"/>
              <a:ea typeface="함초롬바탕 확장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6525924"/>
            <a:ext cx="3413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dirty="0" smtClean="0">
                <a:latin typeface="+mn-ea"/>
              </a:rPr>
              <a:t>인천공항의 지분매각 </a:t>
            </a:r>
            <a:r>
              <a:rPr lang="en-US" altLang="ko-KR" sz="800" b="1" dirty="0" smtClean="0">
                <a:latin typeface="+mn-ea"/>
              </a:rPr>
              <a:t>; </a:t>
            </a:r>
            <a:r>
              <a:rPr lang="ko-KR" altLang="en-US" sz="800" b="1" dirty="0" smtClean="0">
                <a:latin typeface="+mn-ea"/>
              </a:rPr>
              <a:t>국민주 방식의 민영화 어떻게 봐야 하나</a:t>
            </a:r>
            <a:r>
              <a:rPr lang="en-US" altLang="ko-KR" sz="800" b="1" dirty="0" smtClean="0">
                <a:latin typeface="+mn-ea"/>
              </a:rPr>
              <a:t>? </a:t>
            </a:r>
            <a:r>
              <a:rPr lang="ko-KR" altLang="en-US" sz="800" b="1" dirty="0" err="1" smtClean="0">
                <a:latin typeface="+mn-ea"/>
              </a:rPr>
              <a:t>ㅣ</a:t>
            </a:r>
            <a:r>
              <a:rPr lang="ko-KR" altLang="en-US" sz="800" b="1" dirty="0" smtClean="0">
                <a:latin typeface="+mn-ea"/>
              </a:rPr>
              <a:t> </a:t>
            </a:r>
            <a:r>
              <a:rPr lang="en-US" altLang="ko-KR" sz="800" b="1" dirty="0" smtClean="0">
                <a:latin typeface="+mn-ea"/>
              </a:rPr>
              <a:t>17</a:t>
            </a:r>
            <a:endParaRPr lang="ko-KR" altLang="en-US" sz="800" b="1" dirty="0"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1883" y="323364"/>
            <a:ext cx="302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en-US" altLang="ko-KR" b="1" dirty="0">
                <a:latin typeface="+mn-ea"/>
              </a:rPr>
              <a:t>Ⅴ. </a:t>
            </a:r>
            <a:r>
              <a:rPr lang="ko-KR" altLang="en-US" b="1" dirty="0">
                <a:latin typeface="+mn-ea"/>
              </a:rPr>
              <a:t>미래 기업가치 창출전략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358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07904" y="3212976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6496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259</TotalTime>
  <Words>1942</Words>
  <Application>Microsoft Office PowerPoint</Application>
  <PresentationFormat>화면 슬라이드 쇼(4:3)</PresentationFormat>
  <Paragraphs>451</Paragraphs>
  <Slides>25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dklee</dc:creator>
  <cp:lastModifiedBy>nice</cp:lastModifiedBy>
  <cp:revision>46</cp:revision>
  <dcterms:created xsi:type="dcterms:W3CDTF">2011-08-11T08:19:45Z</dcterms:created>
  <dcterms:modified xsi:type="dcterms:W3CDTF">2011-08-13T05:57:05Z</dcterms:modified>
</cp:coreProperties>
</file>