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  <p:sldMasterId id="2147483722" r:id="rId2"/>
    <p:sldMasterId id="2147483717" r:id="rId3"/>
    <p:sldMasterId id="2147483725" r:id="rId4"/>
    <p:sldMasterId id="2147483730" r:id="rId5"/>
    <p:sldMasterId id="2147483735" r:id="rId6"/>
    <p:sldMasterId id="2147483740" r:id="rId7"/>
    <p:sldMasterId id="2147483745" r:id="rId8"/>
    <p:sldMasterId id="2147483750" r:id="rId9"/>
    <p:sldMasterId id="2147483755" r:id="rId10"/>
    <p:sldMasterId id="2147483760" r:id="rId11"/>
    <p:sldMasterId id="2147483766" r:id="rId12"/>
    <p:sldMasterId id="2147483771" r:id="rId13"/>
    <p:sldMasterId id="2147483776" r:id="rId14"/>
    <p:sldMasterId id="2147483782" r:id="rId15"/>
    <p:sldMasterId id="2147483788" r:id="rId16"/>
    <p:sldMasterId id="2147483794" r:id="rId17"/>
    <p:sldMasterId id="2147483799" r:id="rId18"/>
  </p:sldMasterIdLst>
  <p:notesMasterIdLst>
    <p:notesMasterId r:id="rId73"/>
  </p:notesMasterIdLst>
  <p:handoutMasterIdLst>
    <p:handoutMasterId r:id="rId74"/>
  </p:handoutMasterIdLst>
  <p:sldIdLst>
    <p:sldId id="1196" r:id="rId19"/>
    <p:sldId id="711" r:id="rId20"/>
    <p:sldId id="712" r:id="rId21"/>
    <p:sldId id="1271" r:id="rId22"/>
    <p:sldId id="1272" r:id="rId23"/>
    <p:sldId id="1206" r:id="rId24"/>
    <p:sldId id="1307" r:id="rId25"/>
    <p:sldId id="1308" r:id="rId26"/>
    <p:sldId id="1353" r:id="rId27"/>
    <p:sldId id="1168" r:id="rId28"/>
    <p:sldId id="1164" r:id="rId29"/>
    <p:sldId id="1277" r:id="rId30"/>
    <p:sldId id="1306" r:id="rId31"/>
    <p:sldId id="1336" r:id="rId32"/>
    <p:sldId id="1337" r:id="rId33"/>
    <p:sldId id="1334" r:id="rId34"/>
    <p:sldId id="1335" r:id="rId35"/>
    <p:sldId id="1338" r:id="rId36"/>
    <p:sldId id="1339" r:id="rId37"/>
    <p:sldId id="1316" r:id="rId38"/>
    <p:sldId id="1317" r:id="rId39"/>
    <p:sldId id="1322" r:id="rId40"/>
    <p:sldId id="1323" r:id="rId41"/>
    <p:sldId id="1324" r:id="rId42"/>
    <p:sldId id="1325" r:id="rId43"/>
    <p:sldId id="1326" r:id="rId44"/>
    <p:sldId id="1327" r:id="rId45"/>
    <p:sldId id="1328" r:id="rId46"/>
    <p:sldId id="1329" r:id="rId47"/>
    <p:sldId id="1330" r:id="rId48"/>
    <p:sldId id="1214" r:id="rId49"/>
    <p:sldId id="1209" r:id="rId50"/>
    <p:sldId id="1332" r:id="rId51"/>
    <p:sldId id="1333" r:id="rId52"/>
    <p:sldId id="1343" r:id="rId53"/>
    <p:sldId id="1345" r:id="rId54"/>
    <p:sldId id="1351" r:id="rId55"/>
    <p:sldId id="1352" r:id="rId56"/>
    <p:sldId id="1310" r:id="rId57"/>
    <p:sldId id="1210" r:id="rId58"/>
    <p:sldId id="1315" r:id="rId59"/>
    <p:sldId id="1311" r:id="rId60"/>
    <p:sldId id="1305" r:id="rId61"/>
    <p:sldId id="1312" r:id="rId62"/>
    <p:sldId id="1314" r:id="rId63"/>
    <p:sldId id="1181" r:id="rId64"/>
    <p:sldId id="1313" r:id="rId65"/>
    <p:sldId id="1170" r:id="rId66"/>
    <p:sldId id="1182" r:id="rId67"/>
    <p:sldId id="1280" r:id="rId68"/>
    <p:sldId id="1169" r:id="rId69"/>
    <p:sldId id="1166" r:id="rId70"/>
    <p:sldId id="1303" r:id="rId71"/>
    <p:sldId id="1295" r:id="rId72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5pPr>
    <a:lvl6pPr marL="2286000" algn="l" defTabSz="914400" rtl="0" eaLnBrk="1" latinLnBrk="1" hangingPunct="1"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6pPr>
    <a:lvl7pPr marL="2743200" algn="l" defTabSz="914400" rtl="0" eaLnBrk="1" latinLnBrk="1" hangingPunct="1"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7pPr>
    <a:lvl8pPr marL="3200400" algn="l" defTabSz="914400" rtl="0" eaLnBrk="1" latinLnBrk="1" hangingPunct="1"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8pPr>
    <a:lvl9pPr marL="3657600" algn="l" defTabSz="914400" rtl="0" eaLnBrk="1" latinLnBrk="1" hangingPunct="1">
      <a:defRPr kumimoji="1" b="1" kern="1200">
        <a:solidFill>
          <a:schemeClr val="tx1"/>
        </a:solidFill>
        <a:latin typeface="Tahoma" pitchFamily="34" charset="0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3B27F9-3BE8-49F1-AB20-7A5A421BD891}">
          <p14:sldIdLst>
            <p14:sldId id="1196"/>
            <p14:sldId id="711"/>
            <p14:sldId id="712"/>
            <p14:sldId id="1271"/>
            <p14:sldId id="1272"/>
            <p14:sldId id="1206"/>
            <p14:sldId id="1307"/>
            <p14:sldId id="1308"/>
            <p14:sldId id="1353"/>
            <p14:sldId id="1168"/>
            <p14:sldId id="1164"/>
            <p14:sldId id="1277"/>
            <p14:sldId id="1306"/>
            <p14:sldId id="1336"/>
            <p14:sldId id="1337"/>
            <p14:sldId id="1334"/>
            <p14:sldId id="1335"/>
            <p14:sldId id="1338"/>
            <p14:sldId id="1339"/>
            <p14:sldId id="1316"/>
            <p14:sldId id="1317"/>
            <p14:sldId id="1322"/>
            <p14:sldId id="1323"/>
            <p14:sldId id="1324"/>
            <p14:sldId id="1325"/>
            <p14:sldId id="1326"/>
            <p14:sldId id="1327"/>
            <p14:sldId id="1328"/>
            <p14:sldId id="1329"/>
            <p14:sldId id="1330"/>
            <p14:sldId id="1214"/>
            <p14:sldId id="1209"/>
            <p14:sldId id="1332"/>
            <p14:sldId id="1333"/>
            <p14:sldId id="1343"/>
            <p14:sldId id="1345"/>
            <p14:sldId id="1351"/>
            <p14:sldId id="1352"/>
            <p14:sldId id="1310"/>
            <p14:sldId id="1210"/>
            <p14:sldId id="1315"/>
            <p14:sldId id="1311"/>
            <p14:sldId id="1305"/>
            <p14:sldId id="1312"/>
            <p14:sldId id="1314"/>
            <p14:sldId id="1181"/>
            <p14:sldId id="1313"/>
            <p14:sldId id="1170"/>
            <p14:sldId id="1182"/>
            <p14:sldId id="1280"/>
            <p14:sldId id="1169"/>
            <p14:sldId id="1166"/>
            <p14:sldId id="1303"/>
            <p14:sldId id="1295"/>
          </p14:sldIdLst>
        </p14:section>
        <p14:section name="제목 없는 구역" id="{AE438CAB-2E58-4A1E-A5BE-0FA946ECB384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07B7"/>
    <a:srgbClr val="336699"/>
    <a:srgbClr val="0086EA"/>
    <a:srgbClr val="993300"/>
    <a:srgbClr val="333333"/>
    <a:srgbClr val="FFFF66"/>
    <a:srgbClr val="FFFFFF"/>
    <a:srgbClr val="618745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19" autoAdjust="0"/>
    <p:restoredTop sz="90014" autoAdjust="0"/>
  </p:normalViewPr>
  <p:slideViewPr>
    <p:cSldViewPr>
      <p:cViewPr>
        <p:scale>
          <a:sx n="105" d="100"/>
          <a:sy n="105" d="100"/>
        </p:scale>
        <p:origin x="-102" y="198"/>
      </p:cViewPr>
      <p:guideLst>
        <p:guide orient="horz" pos="618"/>
        <p:guide orient="horz" pos="3974"/>
        <p:guide orient="horz" pos="1480"/>
        <p:guide orient="horz" pos="1162"/>
        <p:guide orient="horz" pos="981"/>
        <p:guide pos="204"/>
        <p:guide pos="2880"/>
        <p:guide pos="5556"/>
        <p:guide pos="249"/>
        <p:guide pos="55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1" d="100"/>
        <a:sy n="71" d="100"/>
      </p:scale>
      <p:origin x="0" y="4620"/>
    </p:cViewPr>
  </p:sorterViewPr>
  <p:notesViewPr>
    <p:cSldViewPr>
      <p:cViewPr varScale="1">
        <p:scale>
          <a:sx n="76" d="100"/>
          <a:sy n="76" d="100"/>
        </p:scale>
        <p:origin x="-2166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t" anchorCtr="0" compatLnSpc="1">
            <a:prstTxWarp prst="textNoShape">
              <a:avLst/>
            </a:prstTxWarp>
          </a:bodyPr>
          <a:lstStyle>
            <a:lvl1pPr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9" y="1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t" anchorCtr="0" compatLnSpc="1">
            <a:prstTxWarp prst="textNoShape">
              <a:avLst/>
            </a:prstTxWarp>
          </a:bodyPr>
          <a:lstStyle>
            <a:lvl1pPr algn="r"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b" anchorCtr="0" compatLnSpc="1">
            <a:prstTxWarp prst="textNoShape">
              <a:avLst/>
            </a:prstTxWarp>
          </a:bodyPr>
          <a:lstStyle>
            <a:lvl1pPr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9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b" anchorCtr="0" compatLnSpc="1">
            <a:prstTxWarp prst="textNoShape">
              <a:avLst/>
            </a:prstTxWarp>
          </a:bodyPr>
          <a:lstStyle>
            <a:lvl1pPr algn="r"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1192AB7D-E99B-45A1-B280-3BB653ABD48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9074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t" anchorCtr="0" compatLnSpc="1">
            <a:prstTxWarp prst="textNoShape">
              <a:avLst/>
            </a:prstTxWarp>
          </a:bodyPr>
          <a:lstStyle>
            <a:lvl1pPr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9" y="1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t" anchorCtr="0" compatLnSpc="1">
            <a:prstTxWarp prst="textNoShape">
              <a:avLst/>
            </a:prstTxWarp>
          </a:bodyPr>
          <a:lstStyle>
            <a:lvl1pPr algn="r"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4" y="4715712"/>
            <a:ext cx="5438775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b" anchorCtr="0" compatLnSpc="1">
            <a:prstTxWarp prst="textNoShape">
              <a:avLst/>
            </a:prstTxWarp>
          </a:bodyPr>
          <a:lstStyle>
            <a:lvl1pPr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9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6" tIns="46029" rIns="92056" bIns="46029" numCol="1" anchor="b" anchorCtr="0" compatLnSpc="1">
            <a:prstTxWarp prst="textNoShape">
              <a:avLst/>
            </a:prstTxWarp>
          </a:bodyPr>
          <a:lstStyle>
            <a:lvl1pPr algn="r" defTabSz="912720"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48030ECF-BAF6-4561-8CAD-A2CA4F01754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039089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Y견고딕" pitchFamily="18" charset="-127"/>
        <a:ea typeface="HY견고딕" pitchFamily="18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Y견고딕" pitchFamily="18" charset="-127"/>
        <a:ea typeface="HY견고딕" pitchFamily="18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Y견고딕" pitchFamily="18" charset="-127"/>
        <a:ea typeface="HY견고딕" pitchFamily="18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Y견고딕" pitchFamily="18" charset="-127"/>
        <a:ea typeface="HY견고딕" pitchFamily="18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Y견고딕" pitchFamily="18" charset="-127"/>
        <a:ea typeface="HY견고딕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슬라이드 노트 개체 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7578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1pPr>
            <a:lvl2pPr marL="742950" indent="-28575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2pPr>
            <a:lvl3pPr marL="1143000" indent="-22860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3pPr>
            <a:lvl4pPr marL="1600200" indent="-22860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4pPr>
            <a:lvl5pPr marL="2057400" indent="-22860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9pPr>
          </a:lstStyle>
          <a:p>
            <a:pPr eaLnBrk="1" hangingPunct="1"/>
            <a:fld id="{006D4113-71F0-40B3-85C2-D871AE34401A}" type="slidenum">
              <a:rPr lang="en-US" altLang="ko-KR" sz="1200" smtClean="0">
                <a:solidFill>
                  <a:srgbClr val="000000"/>
                </a:solidFill>
                <a:latin typeface="굴림" pitchFamily="50" charset="-127"/>
                <a:ea typeface="가는각진제목체"/>
                <a:cs typeface="가는각진제목체"/>
              </a:rPr>
              <a:pPr eaLnBrk="1" hangingPunct="1"/>
              <a:t>1</a:t>
            </a:fld>
            <a:endParaRPr lang="en-US" altLang="ko-KR" sz="1200" smtClean="0">
              <a:solidFill>
                <a:srgbClr val="000000"/>
              </a:solidFill>
              <a:latin typeface="굴림" pitchFamily="50" charset="-127"/>
              <a:ea typeface="가는각진제목체"/>
              <a:cs typeface="가는각진제목체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75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7601-611F-46CB-ADE7-B197D1F5FB3C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4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7601-611F-46CB-ADE7-B197D1F5FB3C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4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7601-611F-46CB-ADE7-B197D1F5FB3C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4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7601-611F-46CB-ADE7-B197D1F5FB3C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4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13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13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7601-611F-46CB-ADE7-B197D1F5FB3C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564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 dirty="0" smtClean="0"/>
              <a:t>o</a:t>
            </a:r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/>
              <a:pPr/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521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/>
              <a:pPr/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99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5316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슬라이드 노트 개체 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1105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1pPr>
            <a:lvl2pPr marL="742950" indent="-28575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2pPr>
            <a:lvl3pPr marL="1143000" indent="-22860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3pPr>
            <a:lvl4pPr marL="1600200" indent="-22860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4pPr>
            <a:lvl5pPr marL="2057400" indent="-228600" defTabSz="915988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굴림" pitchFamily="50" charset="-127"/>
              </a:defRPr>
            </a:lvl9pPr>
          </a:lstStyle>
          <a:p>
            <a:pPr eaLnBrk="1" hangingPunct="1"/>
            <a:fld id="{E689DA40-005D-402D-8D23-AF515C97F1DE}" type="slidenum">
              <a:rPr lang="en-US" altLang="ko-KR" sz="1200" smtClean="0">
                <a:solidFill>
                  <a:prstClr val="black"/>
                </a:solidFill>
                <a:latin typeface="굴림" pitchFamily="50" charset="-127"/>
                <a:ea typeface="가는각진제목체"/>
                <a:cs typeface="가는각진제목체"/>
              </a:rPr>
              <a:pPr eaLnBrk="1" hangingPunct="1"/>
              <a:t>54</a:t>
            </a:fld>
            <a:endParaRPr lang="en-US" altLang="ko-KR" sz="1200" smtClean="0">
              <a:solidFill>
                <a:prstClr val="black"/>
              </a:solidFill>
              <a:latin typeface="굴림" pitchFamily="50" charset="-127"/>
              <a:ea typeface="가는각진제목체"/>
              <a:cs typeface="가는각진제목체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/>
              <a:pPr/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99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1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o </a:t>
            </a:r>
            <a:r>
              <a:rPr lang="ko-KR" altLang="en-US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즉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미래 한국의 국정운영 패러다임이 변화해야 함</a:t>
            </a:r>
            <a:r>
              <a:rPr lang="en-US" altLang="ko-KR" sz="1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endParaRPr lang="en-US" altLang="ko-KR" sz="12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o </a:t>
            </a:r>
            <a:r>
              <a:rPr lang="ko-KR" altLang="en-US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한국도 고령화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고위험</a:t>
            </a:r>
            <a:r>
              <a:rPr lang="ko-KR" altLang="en-US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시대에 접어들수록 국민을 위한 고품질 서비스가 더욱 요구되므로 전통적 정부 주도 국정 운영 방식에는 한계가 있을 수 밖에 없음</a:t>
            </a:r>
            <a:endParaRPr lang="en-US" altLang="ko-KR" sz="12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12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o </a:t>
            </a:r>
            <a:r>
              <a:rPr lang="ko-KR" altLang="en-US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이에 대한 획기적이고 새로운 해결방안으로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인간과 기술 잠재력이 결합된 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‘창의적 국민파워 기반 개방형 국정 운영 패러다임’으로 변화가 시급</a:t>
            </a:r>
          </a:p>
          <a:p>
            <a:endParaRPr lang="en-US" altLang="ko-KR" sz="12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o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국민파워 기반 개방형 국정 운영이란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인간중심의 창의력을 기반으로 국민의 권한과 역할을 증대하고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창조적 국민이 주도하는 저비용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고품질 국가로 발전함을 뜻함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1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 </a:t>
            </a:r>
            <a:r>
              <a:rPr kumimoji="1" lang="en-US" altLang="ko-K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IT&amp;Data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와 사회융합이 미래 경쟁력임</a:t>
            </a:r>
            <a:endParaRPr kumimoji="1" lang="en-US" altLang="ko-KR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- 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공간정보 더하기 전략을 활용한다면</a:t>
            </a:r>
            <a:r>
              <a:rPr kumimoji="1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문제해결과 가치창출을 이룰 수 있음</a:t>
            </a:r>
            <a:endParaRPr kumimoji="1" lang="ko-KR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n-cs"/>
            </a:endParaRPr>
          </a:p>
          <a:p>
            <a:endParaRPr lang="ko-KR" altLang="en-US" sz="12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521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o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청년일자리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갈등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고령화 등의 문제를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IT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를 활용하여 해결</a:t>
            </a: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en-US" altLang="ko-KR" sz="1400" baseline="0" dirty="0" smtClean="0">
                <a:latin typeface="맑은 고딕" pitchFamily="50" charset="-127"/>
                <a:ea typeface="맑은 고딕" pitchFamily="50" charset="-127"/>
              </a:rPr>
              <a:t>IT</a:t>
            </a:r>
            <a:r>
              <a:rPr lang="ko-KR" altLang="en-US" sz="1400" baseline="0" dirty="0" smtClean="0">
                <a:latin typeface="맑은 고딕" pitchFamily="50" charset="-127"/>
                <a:ea typeface="맑은 고딕" pitchFamily="50" charset="-127"/>
              </a:rPr>
              <a:t>를 활용한다면 </a:t>
            </a:r>
            <a:r>
              <a:rPr lang="ko-KR" altLang="en-US" sz="1400" dirty="0" smtClean="0">
                <a:latin typeface="맑은 고딕" pitchFamily="50" charset="-127"/>
                <a:ea typeface="맑은 고딕" pitchFamily="50" charset="-127"/>
              </a:rPr>
              <a:t>행복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en-US" altLang="ko-KR" sz="1400" baseline="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aseline="0" dirty="0" smtClean="0">
                <a:latin typeface="맑은 고딕" pitchFamily="50" charset="-127"/>
                <a:ea typeface="맑은 고딕" pitchFamily="50" charset="-127"/>
              </a:rPr>
              <a:t>희망</a:t>
            </a:r>
            <a:r>
              <a:rPr lang="en-US" altLang="ko-KR" sz="1400" baseline="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aseline="0" dirty="0" smtClean="0">
                <a:latin typeface="맑은 고딕" pitchFamily="50" charset="-127"/>
                <a:ea typeface="맑은 고딕" pitchFamily="50" charset="-127"/>
              </a:rPr>
              <a:t>공존 등 우리사회가 지향해야 하는 가치에 더 가까이 다가갈 수 있을 것임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6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992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30ECF-BAF6-4561-8CAD-A2CA4F017543}" type="slidenum">
              <a:rPr lang="en-US" altLang="ko-KR" smtClean="0">
                <a:solidFill>
                  <a:prstClr val="black"/>
                </a:solidFill>
              </a:rPr>
              <a:pPr/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/>
              <a:pPr/>
              <a:t>2013-11-04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2949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613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70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853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5665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3300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259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0354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6078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5786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659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/>
              <a:pPr/>
              <a:t>2013-11-04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 smtClean="0"/>
              <a:pPr/>
              <a:t>‹#›</a:t>
            </a:fld>
            <a:endParaRPr lang="en-US" dirty="0"/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904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76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0987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7354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262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2797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675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434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8189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775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669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/>
              <a:pPr/>
              <a:t>2013-11-04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3429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8252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507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1000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92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1459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1957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6917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9787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1982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22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/>
              <a:pPr/>
              <a:t>2013-11-04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77801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07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62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313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1B73-EB8F-44FA-A9B1-7820F5236DE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9450-9935-4F14-96C2-70EB2A641D1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83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223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3399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2376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6548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6873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691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1B73-EB8F-44FA-A9B1-7820F5236DEF}" type="datetimeFigureOut">
              <a:rPr lang="ko-KR" altLang="en-US" smtClean="0"/>
              <a:pPr/>
              <a:t>2013-11-04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9450-9935-4F14-96C2-70EB2A641D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1660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9634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5629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78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81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17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4871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1B73-EB8F-44FA-A9B1-7820F5236DE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9450-9935-4F14-96C2-70EB2A641D1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30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35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1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12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7030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D206-2D0C-43D9-B9AC-CC507CF23AF1}" type="slidenum">
              <a:rPr lang="ko-KR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53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0EF88-F6EB-4508-98FD-28797F7296EF}" type="slidenum">
              <a:rPr lang="ko-KR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54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1D59-7D65-4942-A8EC-78E703AE5680}" type="slidenum">
              <a:rPr lang="ko-KR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82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8134-D35D-4F00-B2EC-3398BBDC7249}" type="slidenum">
              <a:rPr lang="ko-KR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3066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sz="2000" b="0">
              <a:solidFill>
                <a:srgbClr val="000000"/>
              </a:solidFill>
              <a:latin typeface="HY견고딕" pitchFamily="18" charset="-127"/>
              <a:ea typeface="굴림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srgbClr val="FFFFFF">
                      <a:alpha val="5000"/>
                    </a:srgbClr>
                  </a:solidFill>
                </a:ln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ln>
                <a:solidFill>
                  <a:srgbClr val="FFFFFF">
                    <a:alpha val="5000"/>
                  </a:srgbClr>
                </a:solidFill>
              </a:ln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60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835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3327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2987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3057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79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25400">
              <a:bevelT w="12700" h="12700" prst="coolSlant"/>
              <a:contourClr>
                <a:schemeClr val="bg1"/>
              </a:contourClr>
            </a:sp3d>
          </a:bodyPr>
          <a:lstStyle>
            <a:lvl1pPr>
              <a:defRPr sz="5400" b="1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E142-405D-4FBE-AE4B-881C0E6DAD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03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69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70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B52F-EF48-4F1A-87E4-766A5BC7AF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5666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1B73-EB8F-44FA-A9B1-7820F5236DE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9450-9935-4F14-96C2-70EB2A641D1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0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F5AF-FB73-4D3F-93A9-E08E69F123D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>
            <a:lvl1pPr>
              <a:defRPr lang="ko-KR" altLang="en-US" sz="1100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260648"/>
            <a:ext cx="971600" cy="2880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96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1C02-1D69-4CBF-AC23-F18FE40C4FC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93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6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FB17-93E3-4981-A590-71B31766590B}" type="datetime1">
              <a:rPr lang="ko-KR" altLang="en-US" smtClean="0"/>
              <a:pPr/>
              <a:t>2013-11-04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605C-DA6B-41A5-888D-E6B1BBC912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8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24" r:id="rId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2107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FB17-93E3-4981-A590-71B3176659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3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720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9483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FB17-93E3-4981-A590-71B3176659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3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FB17-93E3-4981-A590-71B3176659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7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그림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4"/>
          <p:cNvSpPr txBox="1">
            <a:spLocks noChangeArrowheads="1"/>
          </p:cNvSpPr>
          <p:nvPr userDrawn="1"/>
        </p:nvSpPr>
        <p:spPr bwMode="auto">
          <a:xfrm>
            <a:off x="4264025" y="6197600"/>
            <a:ext cx="184150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5C"/>
            </a:prstShdw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algn="ctr" eaLnBrk="1" hangingPunct="1">
              <a:defRPr/>
            </a:pPr>
            <a:endParaRPr lang="ko-KR" altLang="en-US" sz="16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028" name="Picture 9" descr="1_본문_bar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3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6948488" y="6448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굴림" charset="-127"/>
              </a:defRPr>
            </a:lvl1pPr>
          </a:lstStyle>
          <a:p>
            <a:pPr>
              <a:defRPr/>
            </a:pPr>
            <a:fld id="{7E2AADE8-315A-4C94-B268-1A246269EF36}" type="slidenum">
              <a:rPr lang="ko-KR" altLang="en-US" b="0">
                <a:solidFill>
                  <a:srgbClr val="000000">
                    <a:tint val="75000"/>
                  </a:srgbClr>
                </a:solidFill>
                <a:latin typeface="HY견고딕" pitchFamily="18" charset="-127"/>
              </a:rPr>
              <a:pPr>
                <a:defRPr/>
              </a:pPr>
              <a:t>‹#›</a:t>
            </a:fld>
            <a:endParaRPr lang="ko-KR" altLang="en-US" b="0" dirty="0">
              <a:solidFill>
                <a:srgbClr val="000000">
                  <a:tint val="75000"/>
                </a:srgbClr>
              </a:solidFill>
              <a:latin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23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ranklin Gothic Book" pitchFamily="34" charset="0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ranklin Gothic Book" pitchFamily="34" charset="0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ranklin Gothic Book" pitchFamily="34" charset="0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ranklin Gothic Book" pitchFamily="34" charset="0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95101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FB17-93E3-4981-A590-71B3176659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3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FB17-93E3-4981-A590-71B3176659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605C-DA6B-41A5-888D-E6B1BBC912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2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75136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9915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863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5603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8319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6999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BFB17-93E3-4981-A590-71B31766590B}" type="datetime1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2013-11-04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CE605C-DA6B-41A5-888D-E6B1BBC9122E}" type="slidenum">
              <a:rPr kumimoji="0" lang="ko-KR" altLang="en-US" b="0" smtClean="0">
                <a:solidFill>
                  <a:prstClr val="black">
                    <a:tint val="75000"/>
                  </a:prstClr>
                </a:solidFill>
                <a:latin typeface="나눔고딕"/>
                <a:ea typeface="다음_Regular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b="0">
              <a:solidFill>
                <a:prstClr val="black">
                  <a:tint val="75000"/>
                </a:prstClr>
              </a:solidFill>
              <a:latin typeface="나눔고딕"/>
              <a:ea typeface="다음_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1306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transition>
    <p:fade/>
  </p:transition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84.png"/><Relationship Id="rId5" Type="http://schemas.openxmlformats.org/officeDocument/2006/relationships/image" Target="../media/image72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67.pn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5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화이트표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2470150"/>
            <a:ext cx="7315200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3511881" y="2709292"/>
            <a:ext cx="252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2013</a:t>
            </a:r>
            <a:r>
              <a:rPr kumimoji="1" lang="ko-KR" alt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kumimoji="1" lang="ko-KR" alt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1" lang="ko-KR" alt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</a:t>
            </a:r>
            <a:endParaRPr kumimoji="1" lang="ko-KR" altLang="en-US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1805004" y="3534841"/>
            <a:ext cx="60115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김 현 곤       </a:t>
            </a:r>
            <a:r>
              <a:rPr kumimoji="1" lang="en-US" altLang="ko-K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khk@nia.or.kr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한국정보화진흥원</a:t>
            </a:r>
            <a:r>
              <a:rPr kumimoji="1" lang="ko-KR" alt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빅데이터분석활용센</a:t>
            </a:r>
            <a:r>
              <a:rPr lang="ko-KR" alt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터</a:t>
            </a:r>
            <a:r>
              <a:rPr kumimoji="1" lang="ko-KR" alt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장</a:t>
            </a:r>
            <a:endParaRPr kumimoji="1" lang="ko-KR" altLang="en-US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33462"/>
            <a:ext cx="8280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빅데이터</a:t>
            </a:r>
            <a:endParaRPr lang="en-US" altLang="ko-KR" sz="5400" dirty="0" smtClean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D6ECFF">
                      <a:lumMod val="50000"/>
                      <a:shade val="30000"/>
                      <a:satMod val="115000"/>
                    </a:srgbClr>
                  </a:gs>
                  <a:gs pos="50000">
                    <a:srgbClr val="D6ECFF">
                      <a:lumMod val="50000"/>
                      <a:shade val="67500"/>
                      <a:satMod val="115000"/>
                    </a:srgbClr>
                  </a:gs>
                  <a:gs pos="100000">
                    <a:srgbClr val="D6EC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추진현황과 대응전략 </a:t>
            </a:r>
            <a:endParaRPr lang="en-US" altLang="ko-KR" sz="5400" dirty="0" smtClean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D6ECFF">
                      <a:lumMod val="50000"/>
                      <a:shade val="30000"/>
                      <a:satMod val="115000"/>
                    </a:srgbClr>
                  </a:gs>
                  <a:gs pos="50000">
                    <a:srgbClr val="D6ECFF">
                      <a:lumMod val="50000"/>
                      <a:shade val="67500"/>
                      <a:satMod val="115000"/>
                    </a:srgbClr>
                  </a:gs>
                  <a:gs pos="100000">
                    <a:srgbClr val="D6EC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31" y="16049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u="sng" dirty="0" smtClean="0">
                <a:solidFill>
                  <a:srgbClr val="0070C0"/>
                </a:solidFill>
                <a:latin typeface="휴먼고딕" pitchFamily="2" charset="-127"/>
                <a:ea typeface="휴먼고딕" pitchFamily="2" charset="-127"/>
              </a:rPr>
              <a:t>여의도연구소 세미나</a:t>
            </a:r>
            <a:endParaRPr lang="ko-KR" altLang="en-US" sz="1400" u="sng" dirty="0">
              <a:solidFill>
                <a:srgbClr val="0070C0"/>
              </a:solidFill>
              <a:latin typeface="휴먼고딕" pitchFamily="2" charset="-127"/>
              <a:ea typeface="휴먼고딕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5183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54"/>
          <p:cNvSpPr>
            <a:spLocks/>
          </p:cNvSpPr>
          <p:nvPr/>
        </p:nvSpPr>
        <p:spPr bwMode="auto">
          <a:xfrm rot="14498482">
            <a:off x="2272846" y="2908943"/>
            <a:ext cx="1776412" cy="1235075"/>
          </a:xfrm>
          <a:custGeom>
            <a:avLst/>
            <a:gdLst>
              <a:gd name="T0" fmla="*/ 2147483647 w 811"/>
              <a:gd name="T1" fmla="*/ 2147483647 h 939"/>
              <a:gd name="T2" fmla="*/ 2147483647 w 811"/>
              <a:gd name="T3" fmla="*/ 2147483647 h 939"/>
              <a:gd name="T4" fmla="*/ 2147483647 w 811"/>
              <a:gd name="T5" fmla="*/ 2147483647 h 939"/>
              <a:gd name="T6" fmla="*/ 2147483647 w 811"/>
              <a:gd name="T7" fmla="*/ 2147483647 h 939"/>
              <a:gd name="T8" fmla="*/ 2147483647 w 811"/>
              <a:gd name="T9" fmla="*/ 2147483647 h 939"/>
              <a:gd name="T10" fmla="*/ 2147483647 w 811"/>
              <a:gd name="T11" fmla="*/ 2147483647 h 939"/>
              <a:gd name="T12" fmla="*/ 2147483647 w 811"/>
              <a:gd name="T13" fmla="*/ 2147483647 h 939"/>
              <a:gd name="T14" fmla="*/ 2147483647 w 811"/>
              <a:gd name="T15" fmla="*/ 2147483647 h 939"/>
              <a:gd name="T16" fmla="*/ 2147483647 w 811"/>
              <a:gd name="T17" fmla="*/ 2147483647 h 939"/>
              <a:gd name="T18" fmla="*/ 2147483647 w 811"/>
              <a:gd name="T19" fmla="*/ 2147483647 h 939"/>
              <a:gd name="T20" fmla="*/ 2147483647 w 811"/>
              <a:gd name="T21" fmla="*/ 2147483647 h 939"/>
              <a:gd name="T22" fmla="*/ 2147483647 w 811"/>
              <a:gd name="T23" fmla="*/ 2147483647 h 939"/>
              <a:gd name="T24" fmla="*/ 2147483647 w 811"/>
              <a:gd name="T25" fmla="*/ 2147483647 h 939"/>
              <a:gd name="T26" fmla="*/ 2147483647 w 811"/>
              <a:gd name="T27" fmla="*/ 2147483647 h 939"/>
              <a:gd name="T28" fmla="*/ 2147483647 w 811"/>
              <a:gd name="T29" fmla="*/ 2147483647 h 939"/>
              <a:gd name="T30" fmla="*/ 2147483647 w 811"/>
              <a:gd name="T31" fmla="*/ 2147483647 h 939"/>
              <a:gd name="T32" fmla="*/ 2147483647 w 811"/>
              <a:gd name="T33" fmla="*/ 2147483647 h 939"/>
              <a:gd name="T34" fmla="*/ 0 w 811"/>
              <a:gd name="T35" fmla="*/ 2147483647 h 939"/>
              <a:gd name="T36" fmla="*/ 2147483647 w 811"/>
              <a:gd name="T37" fmla="*/ 2147483647 h 939"/>
              <a:gd name="T38" fmla="*/ 2147483647 w 811"/>
              <a:gd name="T39" fmla="*/ 2147483647 h 939"/>
              <a:gd name="T40" fmla="*/ 2147483647 w 811"/>
              <a:gd name="T41" fmla="*/ 2147483647 h 939"/>
              <a:gd name="T42" fmla="*/ 2147483647 w 811"/>
              <a:gd name="T43" fmla="*/ 2147483647 h 939"/>
              <a:gd name="T44" fmla="*/ 2147483647 w 811"/>
              <a:gd name="T45" fmla="*/ 2147483647 h 939"/>
              <a:gd name="T46" fmla="*/ 2147483647 w 811"/>
              <a:gd name="T47" fmla="*/ 2147483647 h 939"/>
              <a:gd name="T48" fmla="*/ 2147483647 w 811"/>
              <a:gd name="T49" fmla="*/ 2147483647 h 939"/>
              <a:gd name="T50" fmla="*/ 2147483647 w 811"/>
              <a:gd name="T51" fmla="*/ 2147483647 h 939"/>
              <a:gd name="T52" fmla="*/ 2147483647 w 811"/>
              <a:gd name="T53" fmla="*/ 2147483647 h 939"/>
              <a:gd name="T54" fmla="*/ 2147483647 w 811"/>
              <a:gd name="T55" fmla="*/ 2147483647 h 939"/>
              <a:gd name="T56" fmla="*/ 2147483647 w 811"/>
              <a:gd name="T57" fmla="*/ 2147483647 h 939"/>
              <a:gd name="T58" fmla="*/ 2147483647 w 811"/>
              <a:gd name="T59" fmla="*/ 2147483647 h 939"/>
              <a:gd name="T60" fmla="*/ 2147483647 w 811"/>
              <a:gd name="T61" fmla="*/ 2147483647 h 939"/>
              <a:gd name="T62" fmla="*/ 2147483647 w 811"/>
              <a:gd name="T63" fmla="*/ 2147483647 h 939"/>
              <a:gd name="T64" fmla="*/ 2147483647 w 811"/>
              <a:gd name="T65" fmla="*/ 2147483647 h 939"/>
              <a:gd name="T66" fmla="*/ 2147483647 w 811"/>
              <a:gd name="T67" fmla="*/ 2147483647 h 939"/>
              <a:gd name="T68" fmla="*/ 2147483647 w 811"/>
              <a:gd name="T69" fmla="*/ 2147483647 h 939"/>
              <a:gd name="T70" fmla="*/ 2147483647 w 811"/>
              <a:gd name="T71" fmla="*/ 0 h 939"/>
              <a:gd name="T72" fmla="*/ 2147483647 w 811"/>
              <a:gd name="T73" fmla="*/ 2147483647 h 939"/>
              <a:gd name="T74" fmla="*/ 2147483647 w 811"/>
              <a:gd name="T75" fmla="*/ 2147483647 h 9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11"/>
              <a:gd name="T115" fmla="*/ 0 h 939"/>
              <a:gd name="T116" fmla="*/ 811 w 811"/>
              <a:gd name="T117" fmla="*/ 939 h 9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11" h="939">
                <a:moveTo>
                  <a:pt x="707" y="395"/>
                </a:moveTo>
                <a:lnTo>
                  <a:pt x="680" y="461"/>
                </a:lnTo>
                <a:lnTo>
                  <a:pt x="649" y="527"/>
                </a:lnTo>
                <a:lnTo>
                  <a:pt x="615" y="576"/>
                </a:lnTo>
                <a:lnTo>
                  <a:pt x="578" y="632"/>
                </a:lnTo>
                <a:lnTo>
                  <a:pt x="537" y="684"/>
                </a:lnTo>
                <a:lnTo>
                  <a:pt x="495" y="729"/>
                </a:lnTo>
                <a:lnTo>
                  <a:pt x="455" y="768"/>
                </a:lnTo>
                <a:lnTo>
                  <a:pt x="409" y="805"/>
                </a:lnTo>
                <a:lnTo>
                  <a:pt x="363" y="840"/>
                </a:lnTo>
                <a:lnTo>
                  <a:pt x="316" y="871"/>
                </a:lnTo>
                <a:lnTo>
                  <a:pt x="265" y="893"/>
                </a:lnTo>
                <a:lnTo>
                  <a:pt x="214" y="911"/>
                </a:lnTo>
                <a:lnTo>
                  <a:pt x="166" y="925"/>
                </a:lnTo>
                <a:lnTo>
                  <a:pt x="113" y="933"/>
                </a:lnTo>
                <a:lnTo>
                  <a:pt x="63" y="938"/>
                </a:lnTo>
                <a:lnTo>
                  <a:pt x="11" y="938"/>
                </a:lnTo>
                <a:lnTo>
                  <a:pt x="0" y="899"/>
                </a:lnTo>
                <a:lnTo>
                  <a:pt x="45" y="888"/>
                </a:lnTo>
                <a:lnTo>
                  <a:pt x="86" y="875"/>
                </a:lnTo>
                <a:lnTo>
                  <a:pt x="130" y="853"/>
                </a:lnTo>
                <a:lnTo>
                  <a:pt x="172" y="830"/>
                </a:lnTo>
                <a:lnTo>
                  <a:pt x="209" y="798"/>
                </a:lnTo>
                <a:lnTo>
                  <a:pt x="247" y="769"/>
                </a:lnTo>
                <a:lnTo>
                  <a:pt x="285" y="736"/>
                </a:lnTo>
                <a:lnTo>
                  <a:pt x="319" y="698"/>
                </a:lnTo>
                <a:lnTo>
                  <a:pt x="352" y="653"/>
                </a:lnTo>
                <a:lnTo>
                  <a:pt x="382" y="606"/>
                </a:lnTo>
                <a:lnTo>
                  <a:pt x="408" y="553"/>
                </a:lnTo>
                <a:lnTo>
                  <a:pt x="435" y="501"/>
                </a:lnTo>
                <a:lnTo>
                  <a:pt x="459" y="443"/>
                </a:lnTo>
                <a:lnTo>
                  <a:pt x="480" y="381"/>
                </a:lnTo>
                <a:lnTo>
                  <a:pt x="502" y="317"/>
                </a:lnTo>
                <a:lnTo>
                  <a:pt x="517" y="248"/>
                </a:lnTo>
                <a:lnTo>
                  <a:pt x="402" y="156"/>
                </a:lnTo>
                <a:lnTo>
                  <a:pt x="694" y="0"/>
                </a:lnTo>
                <a:lnTo>
                  <a:pt x="810" y="473"/>
                </a:lnTo>
                <a:lnTo>
                  <a:pt x="707" y="395"/>
                </a:lnTo>
              </a:path>
            </a:pathLst>
          </a:custGeom>
          <a:gradFill rotWithShape="0">
            <a:gsLst>
              <a:gs pos="0">
                <a:srgbClr val="73A2DB"/>
              </a:gs>
              <a:gs pos="100000">
                <a:srgbClr val="BBE0E3"/>
              </a:gs>
            </a:gsLst>
            <a:lin ang="0" scaled="1"/>
          </a:gradFill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3" name="Picture 2" descr="arro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41178"/>
            <a:ext cx="5043189" cy="291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899592" y="-1895"/>
            <a:ext cx="8928992" cy="766599"/>
          </a:xfrm>
        </p:spPr>
        <p:txBody>
          <a:bodyPr/>
          <a:lstStyle/>
          <a:p>
            <a:pPr>
              <a:defRPr/>
            </a:pPr>
            <a:r>
              <a:rPr lang="en-US" altLang="ko-K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IT&amp;Data</a:t>
            </a:r>
            <a:r>
              <a:rPr lang="ko-KR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의 창조적 활용이 미래경쟁력</a:t>
            </a:r>
            <a:r>
              <a:rPr lang="en-US" altLang="ko-K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!</a:t>
            </a:r>
            <a:endParaRPr lang="ko-KR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" name="Picture 2" descr="I:\★Template★\아이클릭아트\414649 [Converted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3400764"/>
            <a:ext cx="3144518" cy="168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직사각형 16"/>
          <p:cNvSpPr/>
          <p:nvPr/>
        </p:nvSpPr>
        <p:spPr>
          <a:xfrm>
            <a:off x="-41443" y="1074802"/>
            <a:ext cx="929396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IT</a:t>
            </a:r>
            <a:r>
              <a:rPr lang="ko-KR" alt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에 데이터</a:t>
            </a:r>
            <a:r>
              <a:rPr lang="en-US" altLang="ko-KR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더하기</a:t>
            </a:r>
            <a:r>
              <a:rPr lang="en-US" altLang="ko-KR" sz="3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(+) </a:t>
            </a:r>
            <a:r>
              <a:rPr lang="ko-KR" alt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전략 </a:t>
            </a:r>
            <a:r>
              <a:rPr lang="en-US" altLang="ko-KR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= </a:t>
            </a:r>
            <a:r>
              <a:rPr lang="ko-KR" alt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문제해결</a:t>
            </a:r>
            <a:r>
              <a:rPr lang="ko-KR" alt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  <a:lumOff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  <a:lumOff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&amp; </a:t>
            </a:r>
            <a:r>
              <a:rPr lang="ko-KR" alt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가치창출</a:t>
            </a:r>
            <a:endParaRPr lang="en-US" altLang="ko-KR" sz="3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2" name="Picture 7" descr="Arrow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0" y="3075036"/>
            <a:ext cx="555374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654"/>
          <p:cNvSpPr>
            <a:spLocks/>
          </p:cNvSpPr>
          <p:nvPr/>
        </p:nvSpPr>
        <p:spPr bwMode="auto">
          <a:xfrm rot="11658116">
            <a:off x="2581400" y="3917850"/>
            <a:ext cx="874712" cy="766763"/>
          </a:xfrm>
          <a:custGeom>
            <a:avLst/>
            <a:gdLst>
              <a:gd name="T0" fmla="*/ 2147483647 w 811"/>
              <a:gd name="T1" fmla="*/ 2147483647 h 939"/>
              <a:gd name="T2" fmla="*/ 2147483647 w 811"/>
              <a:gd name="T3" fmla="*/ 2147483647 h 939"/>
              <a:gd name="T4" fmla="*/ 2147483647 w 811"/>
              <a:gd name="T5" fmla="*/ 2147483647 h 939"/>
              <a:gd name="T6" fmla="*/ 2147483647 w 811"/>
              <a:gd name="T7" fmla="*/ 2147483647 h 939"/>
              <a:gd name="T8" fmla="*/ 2147483647 w 811"/>
              <a:gd name="T9" fmla="*/ 2147483647 h 939"/>
              <a:gd name="T10" fmla="*/ 2147483647 w 811"/>
              <a:gd name="T11" fmla="*/ 2147483647 h 939"/>
              <a:gd name="T12" fmla="*/ 2147483647 w 811"/>
              <a:gd name="T13" fmla="*/ 2147483647 h 939"/>
              <a:gd name="T14" fmla="*/ 2147483647 w 811"/>
              <a:gd name="T15" fmla="*/ 2147483647 h 939"/>
              <a:gd name="T16" fmla="*/ 2147483647 w 811"/>
              <a:gd name="T17" fmla="*/ 2147483647 h 939"/>
              <a:gd name="T18" fmla="*/ 2147483647 w 811"/>
              <a:gd name="T19" fmla="*/ 2147483647 h 939"/>
              <a:gd name="T20" fmla="*/ 2147483647 w 811"/>
              <a:gd name="T21" fmla="*/ 2147483647 h 939"/>
              <a:gd name="T22" fmla="*/ 2147483647 w 811"/>
              <a:gd name="T23" fmla="*/ 2147483647 h 939"/>
              <a:gd name="T24" fmla="*/ 2147483647 w 811"/>
              <a:gd name="T25" fmla="*/ 2147483647 h 939"/>
              <a:gd name="T26" fmla="*/ 2147483647 w 811"/>
              <a:gd name="T27" fmla="*/ 2147483647 h 939"/>
              <a:gd name="T28" fmla="*/ 2147483647 w 811"/>
              <a:gd name="T29" fmla="*/ 2147483647 h 939"/>
              <a:gd name="T30" fmla="*/ 2147483647 w 811"/>
              <a:gd name="T31" fmla="*/ 2147483647 h 939"/>
              <a:gd name="T32" fmla="*/ 2147483647 w 811"/>
              <a:gd name="T33" fmla="*/ 2147483647 h 939"/>
              <a:gd name="T34" fmla="*/ 0 w 811"/>
              <a:gd name="T35" fmla="*/ 2147483647 h 939"/>
              <a:gd name="T36" fmla="*/ 2147483647 w 811"/>
              <a:gd name="T37" fmla="*/ 2147483647 h 939"/>
              <a:gd name="T38" fmla="*/ 2147483647 w 811"/>
              <a:gd name="T39" fmla="*/ 2147483647 h 939"/>
              <a:gd name="T40" fmla="*/ 2147483647 w 811"/>
              <a:gd name="T41" fmla="*/ 2147483647 h 939"/>
              <a:gd name="T42" fmla="*/ 2147483647 w 811"/>
              <a:gd name="T43" fmla="*/ 2147483647 h 939"/>
              <a:gd name="T44" fmla="*/ 2147483647 w 811"/>
              <a:gd name="T45" fmla="*/ 2147483647 h 939"/>
              <a:gd name="T46" fmla="*/ 2147483647 w 811"/>
              <a:gd name="T47" fmla="*/ 2147483647 h 939"/>
              <a:gd name="T48" fmla="*/ 2147483647 w 811"/>
              <a:gd name="T49" fmla="*/ 2147483647 h 939"/>
              <a:gd name="T50" fmla="*/ 2147483647 w 811"/>
              <a:gd name="T51" fmla="*/ 2147483647 h 939"/>
              <a:gd name="T52" fmla="*/ 2147483647 w 811"/>
              <a:gd name="T53" fmla="*/ 2147483647 h 939"/>
              <a:gd name="T54" fmla="*/ 2147483647 w 811"/>
              <a:gd name="T55" fmla="*/ 2147483647 h 939"/>
              <a:gd name="T56" fmla="*/ 2147483647 w 811"/>
              <a:gd name="T57" fmla="*/ 2147483647 h 939"/>
              <a:gd name="T58" fmla="*/ 2147483647 w 811"/>
              <a:gd name="T59" fmla="*/ 2147483647 h 939"/>
              <a:gd name="T60" fmla="*/ 2147483647 w 811"/>
              <a:gd name="T61" fmla="*/ 2147483647 h 939"/>
              <a:gd name="T62" fmla="*/ 2147483647 w 811"/>
              <a:gd name="T63" fmla="*/ 2147483647 h 939"/>
              <a:gd name="T64" fmla="*/ 2147483647 w 811"/>
              <a:gd name="T65" fmla="*/ 2147483647 h 939"/>
              <a:gd name="T66" fmla="*/ 2147483647 w 811"/>
              <a:gd name="T67" fmla="*/ 2147483647 h 939"/>
              <a:gd name="T68" fmla="*/ 2147483647 w 811"/>
              <a:gd name="T69" fmla="*/ 2147483647 h 939"/>
              <a:gd name="T70" fmla="*/ 2147483647 w 811"/>
              <a:gd name="T71" fmla="*/ 0 h 939"/>
              <a:gd name="T72" fmla="*/ 2147483647 w 811"/>
              <a:gd name="T73" fmla="*/ 2147483647 h 939"/>
              <a:gd name="T74" fmla="*/ 2147483647 w 811"/>
              <a:gd name="T75" fmla="*/ 2147483647 h 9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11"/>
              <a:gd name="T115" fmla="*/ 0 h 939"/>
              <a:gd name="T116" fmla="*/ 811 w 811"/>
              <a:gd name="T117" fmla="*/ 939 h 9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11" h="939">
                <a:moveTo>
                  <a:pt x="707" y="395"/>
                </a:moveTo>
                <a:lnTo>
                  <a:pt x="680" y="461"/>
                </a:lnTo>
                <a:lnTo>
                  <a:pt x="649" y="527"/>
                </a:lnTo>
                <a:lnTo>
                  <a:pt x="615" y="576"/>
                </a:lnTo>
                <a:lnTo>
                  <a:pt x="578" y="632"/>
                </a:lnTo>
                <a:lnTo>
                  <a:pt x="537" y="684"/>
                </a:lnTo>
                <a:lnTo>
                  <a:pt x="495" y="729"/>
                </a:lnTo>
                <a:lnTo>
                  <a:pt x="455" y="768"/>
                </a:lnTo>
                <a:lnTo>
                  <a:pt x="409" y="805"/>
                </a:lnTo>
                <a:lnTo>
                  <a:pt x="363" y="840"/>
                </a:lnTo>
                <a:lnTo>
                  <a:pt x="316" y="871"/>
                </a:lnTo>
                <a:lnTo>
                  <a:pt x="265" y="893"/>
                </a:lnTo>
                <a:lnTo>
                  <a:pt x="214" y="911"/>
                </a:lnTo>
                <a:lnTo>
                  <a:pt x="166" y="925"/>
                </a:lnTo>
                <a:lnTo>
                  <a:pt x="113" y="933"/>
                </a:lnTo>
                <a:lnTo>
                  <a:pt x="63" y="938"/>
                </a:lnTo>
                <a:lnTo>
                  <a:pt x="11" y="938"/>
                </a:lnTo>
                <a:lnTo>
                  <a:pt x="0" y="899"/>
                </a:lnTo>
                <a:lnTo>
                  <a:pt x="45" y="888"/>
                </a:lnTo>
                <a:lnTo>
                  <a:pt x="86" y="875"/>
                </a:lnTo>
                <a:lnTo>
                  <a:pt x="130" y="853"/>
                </a:lnTo>
                <a:lnTo>
                  <a:pt x="172" y="830"/>
                </a:lnTo>
                <a:lnTo>
                  <a:pt x="209" y="798"/>
                </a:lnTo>
                <a:lnTo>
                  <a:pt x="247" y="769"/>
                </a:lnTo>
                <a:lnTo>
                  <a:pt x="285" y="736"/>
                </a:lnTo>
                <a:lnTo>
                  <a:pt x="319" y="698"/>
                </a:lnTo>
                <a:lnTo>
                  <a:pt x="352" y="653"/>
                </a:lnTo>
                <a:lnTo>
                  <a:pt x="382" y="606"/>
                </a:lnTo>
                <a:lnTo>
                  <a:pt x="408" y="553"/>
                </a:lnTo>
                <a:lnTo>
                  <a:pt x="435" y="501"/>
                </a:lnTo>
                <a:lnTo>
                  <a:pt x="459" y="443"/>
                </a:lnTo>
                <a:lnTo>
                  <a:pt x="480" y="381"/>
                </a:lnTo>
                <a:lnTo>
                  <a:pt x="502" y="317"/>
                </a:lnTo>
                <a:lnTo>
                  <a:pt x="517" y="248"/>
                </a:lnTo>
                <a:lnTo>
                  <a:pt x="402" y="156"/>
                </a:lnTo>
                <a:lnTo>
                  <a:pt x="694" y="0"/>
                </a:lnTo>
                <a:lnTo>
                  <a:pt x="810" y="473"/>
                </a:lnTo>
                <a:lnTo>
                  <a:pt x="707" y="395"/>
                </a:lnTo>
              </a:path>
            </a:pathLst>
          </a:custGeom>
          <a:gradFill rotWithShape="0">
            <a:gsLst>
              <a:gs pos="0">
                <a:srgbClr val="73A2DB"/>
              </a:gs>
              <a:gs pos="100000">
                <a:srgbClr val="BBE0E3"/>
              </a:gs>
            </a:gsLst>
            <a:lin ang="0" scaled="1"/>
          </a:gradFill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Oval 591"/>
          <p:cNvSpPr>
            <a:spLocks noChangeArrowheads="1"/>
          </p:cNvSpPr>
          <p:nvPr/>
        </p:nvSpPr>
        <p:spPr bwMode="auto">
          <a:xfrm>
            <a:off x="1391915" y="2131218"/>
            <a:ext cx="1030288" cy="1182687"/>
          </a:xfrm>
          <a:prstGeom prst="ellipse">
            <a:avLst/>
          </a:prstGeom>
          <a:solidFill>
            <a:srgbClr val="CBE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Oval 592"/>
          <p:cNvSpPr>
            <a:spLocks noChangeArrowheads="1"/>
          </p:cNvSpPr>
          <p:nvPr/>
        </p:nvSpPr>
        <p:spPr bwMode="auto">
          <a:xfrm>
            <a:off x="2672656" y="4804295"/>
            <a:ext cx="1031875" cy="1181100"/>
          </a:xfrm>
          <a:prstGeom prst="ellipse">
            <a:avLst/>
          </a:prstGeom>
          <a:solidFill>
            <a:srgbClr val="CBE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Oval 598"/>
          <p:cNvSpPr>
            <a:spLocks noChangeArrowheads="1"/>
          </p:cNvSpPr>
          <p:nvPr/>
        </p:nvSpPr>
        <p:spPr bwMode="auto">
          <a:xfrm>
            <a:off x="1485578" y="2239168"/>
            <a:ext cx="844550" cy="96837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25400" dir="54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Oval 599"/>
          <p:cNvSpPr>
            <a:spLocks noChangeArrowheads="1"/>
          </p:cNvSpPr>
          <p:nvPr/>
        </p:nvSpPr>
        <p:spPr bwMode="auto">
          <a:xfrm>
            <a:off x="2766319" y="4910658"/>
            <a:ext cx="844550" cy="96837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25400" dir="162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9" name="Picture 624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1" y="4867795"/>
            <a:ext cx="965200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2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78" y="2293936"/>
            <a:ext cx="868362" cy="858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04"/>
          <p:cNvSpPr txBox="1">
            <a:spLocks noChangeArrowheads="1"/>
          </p:cNvSpPr>
          <p:nvPr/>
        </p:nvSpPr>
        <p:spPr bwMode="auto">
          <a:xfrm>
            <a:off x="7506489" y="3494335"/>
            <a:ext cx="162899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ko-KR" altLang="en-US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조선</a:t>
            </a:r>
            <a:r>
              <a:rPr lang="en-US" altLang="ko-KR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자동차 등</a:t>
            </a:r>
            <a:r>
              <a:rPr lang="en-US" altLang="ko-KR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kern="0" dirty="0" err="1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타산업</a:t>
            </a:r>
            <a:endParaRPr lang="ko-KR" altLang="en-US" sz="1600" kern="0" dirty="0">
              <a:solidFill>
                <a:srgbClr val="5F5F5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Text Box 608"/>
          <p:cNvSpPr txBox="1">
            <a:spLocks noChangeArrowheads="1"/>
          </p:cNvSpPr>
          <p:nvPr/>
        </p:nvSpPr>
        <p:spPr bwMode="auto">
          <a:xfrm>
            <a:off x="577157" y="3130548"/>
            <a:ext cx="1027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ko-KR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경제</a:t>
            </a:r>
            <a:r>
              <a:rPr lang="en-US" altLang="ko-KR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금융</a:t>
            </a:r>
          </a:p>
        </p:txBody>
      </p:sp>
      <p:sp>
        <p:nvSpPr>
          <p:cNvPr id="35" name="Freeform 654"/>
          <p:cNvSpPr>
            <a:spLocks/>
          </p:cNvSpPr>
          <p:nvPr/>
        </p:nvSpPr>
        <p:spPr bwMode="auto">
          <a:xfrm rot="19198588" flipV="1">
            <a:off x="5592384" y="3582276"/>
            <a:ext cx="936818" cy="972627"/>
          </a:xfrm>
          <a:custGeom>
            <a:avLst/>
            <a:gdLst>
              <a:gd name="T0" fmla="*/ 2147483647 w 811"/>
              <a:gd name="T1" fmla="*/ 2147483647 h 939"/>
              <a:gd name="T2" fmla="*/ 2147483647 w 811"/>
              <a:gd name="T3" fmla="*/ 2147483647 h 939"/>
              <a:gd name="T4" fmla="*/ 2147483647 w 811"/>
              <a:gd name="T5" fmla="*/ 2147483647 h 939"/>
              <a:gd name="T6" fmla="*/ 2147483647 w 811"/>
              <a:gd name="T7" fmla="*/ 2147483647 h 939"/>
              <a:gd name="T8" fmla="*/ 2147483647 w 811"/>
              <a:gd name="T9" fmla="*/ 2147483647 h 939"/>
              <a:gd name="T10" fmla="*/ 2147483647 w 811"/>
              <a:gd name="T11" fmla="*/ 2147483647 h 939"/>
              <a:gd name="T12" fmla="*/ 2147483647 w 811"/>
              <a:gd name="T13" fmla="*/ 2147483647 h 939"/>
              <a:gd name="T14" fmla="*/ 2147483647 w 811"/>
              <a:gd name="T15" fmla="*/ 2147483647 h 939"/>
              <a:gd name="T16" fmla="*/ 2147483647 w 811"/>
              <a:gd name="T17" fmla="*/ 2147483647 h 939"/>
              <a:gd name="T18" fmla="*/ 2147483647 w 811"/>
              <a:gd name="T19" fmla="*/ 2147483647 h 939"/>
              <a:gd name="T20" fmla="*/ 2147483647 w 811"/>
              <a:gd name="T21" fmla="*/ 2147483647 h 939"/>
              <a:gd name="T22" fmla="*/ 2147483647 w 811"/>
              <a:gd name="T23" fmla="*/ 2147483647 h 939"/>
              <a:gd name="T24" fmla="*/ 2147483647 w 811"/>
              <a:gd name="T25" fmla="*/ 2147483647 h 939"/>
              <a:gd name="T26" fmla="*/ 2147483647 w 811"/>
              <a:gd name="T27" fmla="*/ 2147483647 h 939"/>
              <a:gd name="T28" fmla="*/ 2147483647 w 811"/>
              <a:gd name="T29" fmla="*/ 2147483647 h 939"/>
              <a:gd name="T30" fmla="*/ 2147483647 w 811"/>
              <a:gd name="T31" fmla="*/ 2147483647 h 939"/>
              <a:gd name="T32" fmla="*/ 2147483647 w 811"/>
              <a:gd name="T33" fmla="*/ 2147483647 h 939"/>
              <a:gd name="T34" fmla="*/ 0 w 811"/>
              <a:gd name="T35" fmla="*/ 2147483647 h 939"/>
              <a:gd name="T36" fmla="*/ 2147483647 w 811"/>
              <a:gd name="T37" fmla="*/ 2147483647 h 939"/>
              <a:gd name="T38" fmla="*/ 2147483647 w 811"/>
              <a:gd name="T39" fmla="*/ 2147483647 h 939"/>
              <a:gd name="T40" fmla="*/ 2147483647 w 811"/>
              <a:gd name="T41" fmla="*/ 2147483647 h 939"/>
              <a:gd name="T42" fmla="*/ 2147483647 w 811"/>
              <a:gd name="T43" fmla="*/ 2147483647 h 939"/>
              <a:gd name="T44" fmla="*/ 2147483647 w 811"/>
              <a:gd name="T45" fmla="*/ 2147483647 h 939"/>
              <a:gd name="T46" fmla="*/ 2147483647 w 811"/>
              <a:gd name="T47" fmla="*/ 2147483647 h 939"/>
              <a:gd name="T48" fmla="*/ 2147483647 w 811"/>
              <a:gd name="T49" fmla="*/ 2147483647 h 939"/>
              <a:gd name="T50" fmla="*/ 2147483647 w 811"/>
              <a:gd name="T51" fmla="*/ 2147483647 h 939"/>
              <a:gd name="T52" fmla="*/ 2147483647 w 811"/>
              <a:gd name="T53" fmla="*/ 2147483647 h 939"/>
              <a:gd name="T54" fmla="*/ 2147483647 w 811"/>
              <a:gd name="T55" fmla="*/ 2147483647 h 939"/>
              <a:gd name="T56" fmla="*/ 2147483647 w 811"/>
              <a:gd name="T57" fmla="*/ 2147483647 h 939"/>
              <a:gd name="T58" fmla="*/ 2147483647 w 811"/>
              <a:gd name="T59" fmla="*/ 2147483647 h 939"/>
              <a:gd name="T60" fmla="*/ 2147483647 w 811"/>
              <a:gd name="T61" fmla="*/ 2147483647 h 939"/>
              <a:gd name="T62" fmla="*/ 2147483647 w 811"/>
              <a:gd name="T63" fmla="*/ 2147483647 h 939"/>
              <a:gd name="T64" fmla="*/ 2147483647 w 811"/>
              <a:gd name="T65" fmla="*/ 2147483647 h 939"/>
              <a:gd name="T66" fmla="*/ 2147483647 w 811"/>
              <a:gd name="T67" fmla="*/ 2147483647 h 939"/>
              <a:gd name="T68" fmla="*/ 2147483647 w 811"/>
              <a:gd name="T69" fmla="*/ 2147483647 h 939"/>
              <a:gd name="T70" fmla="*/ 2147483647 w 811"/>
              <a:gd name="T71" fmla="*/ 0 h 939"/>
              <a:gd name="T72" fmla="*/ 2147483647 w 811"/>
              <a:gd name="T73" fmla="*/ 2147483647 h 939"/>
              <a:gd name="T74" fmla="*/ 2147483647 w 811"/>
              <a:gd name="T75" fmla="*/ 2147483647 h 9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11"/>
              <a:gd name="T115" fmla="*/ 0 h 939"/>
              <a:gd name="T116" fmla="*/ 811 w 811"/>
              <a:gd name="T117" fmla="*/ 939 h 9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11" h="939">
                <a:moveTo>
                  <a:pt x="707" y="395"/>
                </a:moveTo>
                <a:lnTo>
                  <a:pt x="680" y="461"/>
                </a:lnTo>
                <a:lnTo>
                  <a:pt x="649" y="527"/>
                </a:lnTo>
                <a:lnTo>
                  <a:pt x="615" y="576"/>
                </a:lnTo>
                <a:lnTo>
                  <a:pt x="578" y="632"/>
                </a:lnTo>
                <a:lnTo>
                  <a:pt x="537" y="684"/>
                </a:lnTo>
                <a:lnTo>
                  <a:pt x="495" y="729"/>
                </a:lnTo>
                <a:lnTo>
                  <a:pt x="455" y="768"/>
                </a:lnTo>
                <a:lnTo>
                  <a:pt x="409" y="805"/>
                </a:lnTo>
                <a:lnTo>
                  <a:pt x="363" y="840"/>
                </a:lnTo>
                <a:lnTo>
                  <a:pt x="316" y="871"/>
                </a:lnTo>
                <a:lnTo>
                  <a:pt x="265" y="893"/>
                </a:lnTo>
                <a:lnTo>
                  <a:pt x="214" y="911"/>
                </a:lnTo>
                <a:lnTo>
                  <a:pt x="166" y="925"/>
                </a:lnTo>
                <a:lnTo>
                  <a:pt x="113" y="933"/>
                </a:lnTo>
                <a:lnTo>
                  <a:pt x="63" y="938"/>
                </a:lnTo>
                <a:lnTo>
                  <a:pt x="11" y="938"/>
                </a:lnTo>
                <a:lnTo>
                  <a:pt x="0" y="899"/>
                </a:lnTo>
                <a:lnTo>
                  <a:pt x="45" y="888"/>
                </a:lnTo>
                <a:lnTo>
                  <a:pt x="86" y="875"/>
                </a:lnTo>
                <a:lnTo>
                  <a:pt x="130" y="853"/>
                </a:lnTo>
                <a:lnTo>
                  <a:pt x="172" y="830"/>
                </a:lnTo>
                <a:lnTo>
                  <a:pt x="209" y="798"/>
                </a:lnTo>
                <a:lnTo>
                  <a:pt x="247" y="769"/>
                </a:lnTo>
                <a:lnTo>
                  <a:pt x="285" y="736"/>
                </a:lnTo>
                <a:lnTo>
                  <a:pt x="319" y="698"/>
                </a:lnTo>
                <a:lnTo>
                  <a:pt x="352" y="653"/>
                </a:lnTo>
                <a:lnTo>
                  <a:pt x="382" y="606"/>
                </a:lnTo>
                <a:lnTo>
                  <a:pt x="408" y="553"/>
                </a:lnTo>
                <a:lnTo>
                  <a:pt x="435" y="501"/>
                </a:lnTo>
                <a:lnTo>
                  <a:pt x="459" y="443"/>
                </a:lnTo>
                <a:lnTo>
                  <a:pt x="480" y="381"/>
                </a:lnTo>
                <a:lnTo>
                  <a:pt x="502" y="317"/>
                </a:lnTo>
                <a:lnTo>
                  <a:pt x="517" y="248"/>
                </a:lnTo>
                <a:lnTo>
                  <a:pt x="402" y="156"/>
                </a:lnTo>
                <a:lnTo>
                  <a:pt x="694" y="0"/>
                </a:lnTo>
                <a:lnTo>
                  <a:pt x="810" y="473"/>
                </a:lnTo>
                <a:lnTo>
                  <a:pt x="707" y="395"/>
                </a:lnTo>
              </a:path>
            </a:pathLst>
          </a:custGeom>
          <a:gradFill rotWithShape="0">
            <a:gsLst>
              <a:gs pos="0">
                <a:srgbClr val="BBE0E3"/>
              </a:gs>
              <a:gs pos="100000">
                <a:srgbClr val="73A2DB"/>
              </a:gs>
            </a:gsLst>
            <a:lin ang="0" scaled="1"/>
          </a:gradFill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Freeform 654"/>
          <p:cNvSpPr>
            <a:spLocks/>
          </p:cNvSpPr>
          <p:nvPr/>
        </p:nvSpPr>
        <p:spPr bwMode="auto">
          <a:xfrm rot="8483042">
            <a:off x="3479925" y="4278213"/>
            <a:ext cx="1776412" cy="1235075"/>
          </a:xfrm>
          <a:custGeom>
            <a:avLst/>
            <a:gdLst>
              <a:gd name="T0" fmla="*/ 2147483647 w 811"/>
              <a:gd name="T1" fmla="*/ 2147483647 h 939"/>
              <a:gd name="T2" fmla="*/ 2147483647 w 811"/>
              <a:gd name="T3" fmla="*/ 2147483647 h 939"/>
              <a:gd name="T4" fmla="*/ 2147483647 w 811"/>
              <a:gd name="T5" fmla="*/ 2147483647 h 939"/>
              <a:gd name="T6" fmla="*/ 2147483647 w 811"/>
              <a:gd name="T7" fmla="*/ 2147483647 h 939"/>
              <a:gd name="T8" fmla="*/ 2147483647 w 811"/>
              <a:gd name="T9" fmla="*/ 2147483647 h 939"/>
              <a:gd name="T10" fmla="*/ 2147483647 w 811"/>
              <a:gd name="T11" fmla="*/ 2147483647 h 939"/>
              <a:gd name="T12" fmla="*/ 2147483647 w 811"/>
              <a:gd name="T13" fmla="*/ 2147483647 h 939"/>
              <a:gd name="T14" fmla="*/ 2147483647 w 811"/>
              <a:gd name="T15" fmla="*/ 2147483647 h 939"/>
              <a:gd name="T16" fmla="*/ 2147483647 w 811"/>
              <a:gd name="T17" fmla="*/ 2147483647 h 939"/>
              <a:gd name="T18" fmla="*/ 2147483647 w 811"/>
              <a:gd name="T19" fmla="*/ 2147483647 h 939"/>
              <a:gd name="T20" fmla="*/ 2147483647 w 811"/>
              <a:gd name="T21" fmla="*/ 2147483647 h 939"/>
              <a:gd name="T22" fmla="*/ 2147483647 w 811"/>
              <a:gd name="T23" fmla="*/ 2147483647 h 939"/>
              <a:gd name="T24" fmla="*/ 2147483647 w 811"/>
              <a:gd name="T25" fmla="*/ 2147483647 h 939"/>
              <a:gd name="T26" fmla="*/ 2147483647 w 811"/>
              <a:gd name="T27" fmla="*/ 2147483647 h 939"/>
              <a:gd name="T28" fmla="*/ 2147483647 w 811"/>
              <a:gd name="T29" fmla="*/ 2147483647 h 939"/>
              <a:gd name="T30" fmla="*/ 2147483647 w 811"/>
              <a:gd name="T31" fmla="*/ 2147483647 h 939"/>
              <a:gd name="T32" fmla="*/ 2147483647 w 811"/>
              <a:gd name="T33" fmla="*/ 2147483647 h 939"/>
              <a:gd name="T34" fmla="*/ 0 w 811"/>
              <a:gd name="T35" fmla="*/ 2147483647 h 939"/>
              <a:gd name="T36" fmla="*/ 2147483647 w 811"/>
              <a:gd name="T37" fmla="*/ 2147483647 h 939"/>
              <a:gd name="T38" fmla="*/ 2147483647 w 811"/>
              <a:gd name="T39" fmla="*/ 2147483647 h 939"/>
              <a:gd name="T40" fmla="*/ 2147483647 w 811"/>
              <a:gd name="T41" fmla="*/ 2147483647 h 939"/>
              <a:gd name="T42" fmla="*/ 2147483647 w 811"/>
              <a:gd name="T43" fmla="*/ 2147483647 h 939"/>
              <a:gd name="T44" fmla="*/ 2147483647 w 811"/>
              <a:gd name="T45" fmla="*/ 2147483647 h 939"/>
              <a:gd name="T46" fmla="*/ 2147483647 w 811"/>
              <a:gd name="T47" fmla="*/ 2147483647 h 939"/>
              <a:gd name="T48" fmla="*/ 2147483647 w 811"/>
              <a:gd name="T49" fmla="*/ 2147483647 h 939"/>
              <a:gd name="T50" fmla="*/ 2147483647 w 811"/>
              <a:gd name="T51" fmla="*/ 2147483647 h 939"/>
              <a:gd name="T52" fmla="*/ 2147483647 w 811"/>
              <a:gd name="T53" fmla="*/ 2147483647 h 939"/>
              <a:gd name="T54" fmla="*/ 2147483647 w 811"/>
              <a:gd name="T55" fmla="*/ 2147483647 h 939"/>
              <a:gd name="T56" fmla="*/ 2147483647 w 811"/>
              <a:gd name="T57" fmla="*/ 2147483647 h 939"/>
              <a:gd name="T58" fmla="*/ 2147483647 w 811"/>
              <a:gd name="T59" fmla="*/ 2147483647 h 939"/>
              <a:gd name="T60" fmla="*/ 2147483647 w 811"/>
              <a:gd name="T61" fmla="*/ 2147483647 h 939"/>
              <a:gd name="T62" fmla="*/ 2147483647 w 811"/>
              <a:gd name="T63" fmla="*/ 2147483647 h 939"/>
              <a:gd name="T64" fmla="*/ 2147483647 w 811"/>
              <a:gd name="T65" fmla="*/ 2147483647 h 939"/>
              <a:gd name="T66" fmla="*/ 2147483647 w 811"/>
              <a:gd name="T67" fmla="*/ 2147483647 h 939"/>
              <a:gd name="T68" fmla="*/ 2147483647 w 811"/>
              <a:gd name="T69" fmla="*/ 2147483647 h 939"/>
              <a:gd name="T70" fmla="*/ 2147483647 w 811"/>
              <a:gd name="T71" fmla="*/ 0 h 939"/>
              <a:gd name="T72" fmla="*/ 2147483647 w 811"/>
              <a:gd name="T73" fmla="*/ 2147483647 h 939"/>
              <a:gd name="T74" fmla="*/ 2147483647 w 811"/>
              <a:gd name="T75" fmla="*/ 2147483647 h 9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11"/>
              <a:gd name="T115" fmla="*/ 0 h 939"/>
              <a:gd name="T116" fmla="*/ 811 w 811"/>
              <a:gd name="T117" fmla="*/ 939 h 9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11" h="939">
                <a:moveTo>
                  <a:pt x="707" y="395"/>
                </a:moveTo>
                <a:lnTo>
                  <a:pt x="680" y="461"/>
                </a:lnTo>
                <a:lnTo>
                  <a:pt x="649" y="527"/>
                </a:lnTo>
                <a:lnTo>
                  <a:pt x="615" y="576"/>
                </a:lnTo>
                <a:lnTo>
                  <a:pt x="578" y="632"/>
                </a:lnTo>
                <a:lnTo>
                  <a:pt x="537" y="684"/>
                </a:lnTo>
                <a:lnTo>
                  <a:pt x="495" y="729"/>
                </a:lnTo>
                <a:lnTo>
                  <a:pt x="455" y="768"/>
                </a:lnTo>
                <a:lnTo>
                  <a:pt x="409" y="805"/>
                </a:lnTo>
                <a:lnTo>
                  <a:pt x="363" y="840"/>
                </a:lnTo>
                <a:lnTo>
                  <a:pt x="316" y="871"/>
                </a:lnTo>
                <a:lnTo>
                  <a:pt x="265" y="893"/>
                </a:lnTo>
                <a:lnTo>
                  <a:pt x="214" y="911"/>
                </a:lnTo>
                <a:lnTo>
                  <a:pt x="166" y="925"/>
                </a:lnTo>
                <a:lnTo>
                  <a:pt x="113" y="933"/>
                </a:lnTo>
                <a:lnTo>
                  <a:pt x="63" y="938"/>
                </a:lnTo>
                <a:lnTo>
                  <a:pt x="11" y="938"/>
                </a:lnTo>
                <a:lnTo>
                  <a:pt x="0" y="899"/>
                </a:lnTo>
                <a:lnTo>
                  <a:pt x="45" y="888"/>
                </a:lnTo>
                <a:lnTo>
                  <a:pt x="86" y="875"/>
                </a:lnTo>
                <a:lnTo>
                  <a:pt x="130" y="853"/>
                </a:lnTo>
                <a:lnTo>
                  <a:pt x="172" y="830"/>
                </a:lnTo>
                <a:lnTo>
                  <a:pt x="209" y="798"/>
                </a:lnTo>
                <a:lnTo>
                  <a:pt x="247" y="769"/>
                </a:lnTo>
                <a:lnTo>
                  <a:pt x="285" y="736"/>
                </a:lnTo>
                <a:lnTo>
                  <a:pt x="319" y="698"/>
                </a:lnTo>
                <a:lnTo>
                  <a:pt x="352" y="653"/>
                </a:lnTo>
                <a:lnTo>
                  <a:pt x="382" y="606"/>
                </a:lnTo>
                <a:lnTo>
                  <a:pt x="408" y="553"/>
                </a:lnTo>
                <a:lnTo>
                  <a:pt x="435" y="501"/>
                </a:lnTo>
                <a:lnTo>
                  <a:pt x="459" y="443"/>
                </a:lnTo>
                <a:lnTo>
                  <a:pt x="480" y="381"/>
                </a:lnTo>
                <a:lnTo>
                  <a:pt x="502" y="317"/>
                </a:lnTo>
                <a:lnTo>
                  <a:pt x="517" y="248"/>
                </a:lnTo>
                <a:lnTo>
                  <a:pt x="402" y="156"/>
                </a:lnTo>
                <a:lnTo>
                  <a:pt x="694" y="0"/>
                </a:lnTo>
                <a:lnTo>
                  <a:pt x="810" y="473"/>
                </a:lnTo>
                <a:lnTo>
                  <a:pt x="707" y="395"/>
                </a:lnTo>
              </a:path>
            </a:pathLst>
          </a:custGeom>
          <a:gradFill rotWithShape="0">
            <a:gsLst>
              <a:gs pos="0">
                <a:srgbClr val="73A2DB"/>
              </a:gs>
              <a:gs pos="100000">
                <a:srgbClr val="BBE0E3"/>
              </a:gs>
            </a:gsLst>
            <a:lin ang="0" scaled="1"/>
          </a:gradFill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Oval 593"/>
          <p:cNvSpPr>
            <a:spLocks noChangeArrowheads="1"/>
          </p:cNvSpPr>
          <p:nvPr/>
        </p:nvSpPr>
        <p:spPr bwMode="auto">
          <a:xfrm>
            <a:off x="6744710" y="2266494"/>
            <a:ext cx="1031875" cy="1182687"/>
          </a:xfrm>
          <a:prstGeom prst="ellipse">
            <a:avLst/>
          </a:prstGeom>
          <a:solidFill>
            <a:srgbClr val="CBE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Oval 594"/>
          <p:cNvSpPr>
            <a:spLocks noChangeArrowheads="1"/>
          </p:cNvSpPr>
          <p:nvPr/>
        </p:nvSpPr>
        <p:spPr bwMode="auto">
          <a:xfrm>
            <a:off x="4795043" y="5058643"/>
            <a:ext cx="1031875" cy="1034653"/>
          </a:xfrm>
          <a:prstGeom prst="ellipse">
            <a:avLst/>
          </a:prstGeom>
          <a:solidFill>
            <a:srgbClr val="CBE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Oval 595"/>
          <p:cNvSpPr>
            <a:spLocks noChangeArrowheads="1"/>
          </p:cNvSpPr>
          <p:nvPr/>
        </p:nvSpPr>
        <p:spPr bwMode="auto">
          <a:xfrm>
            <a:off x="6406352" y="4107235"/>
            <a:ext cx="1031875" cy="1182687"/>
          </a:xfrm>
          <a:prstGeom prst="ellipse">
            <a:avLst/>
          </a:prstGeom>
          <a:solidFill>
            <a:srgbClr val="CBE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4" name="Oval 600"/>
          <p:cNvSpPr>
            <a:spLocks noChangeArrowheads="1"/>
          </p:cNvSpPr>
          <p:nvPr/>
        </p:nvSpPr>
        <p:spPr bwMode="auto">
          <a:xfrm>
            <a:off x="6838373" y="2374444"/>
            <a:ext cx="844550" cy="96837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25400" dir="54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Oval 601"/>
          <p:cNvSpPr>
            <a:spLocks noChangeArrowheads="1"/>
          </p:cNvSpPr>
          <p:nvPr/>
        </p:nvSpPr>
        <p:spPr bwMode="auto">
          <a:xfrm>
            <a:off x="4879578" y="5166618"/>
            <a:ext cx="844550" cy="81877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25400" dir="162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6" name="Picture 623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48" y="2306181"/>
            <a:ext cx="1008062" cy="993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26" descr="6"/>
          <p:cNvPicPr>
            <a:picLocks noChangeAspect="1" noChangeArrowheads="1"/>
          </p:cNvPicPr>
          <p:nvPr/>
        </p:nvPicPr>
        <p:blipFill>
          <a:blip r:embed="rId9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61" y="5127998"/>
            <a:ext cx="833437" cy="8172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607"/>
          <p:cNvSpPr>
            <a:spLocks noChangeArrowheads="1"/>
          </p:cNvSpPr>
          <p:nvPr/>
        </p:nvSpPr>
        <p:spPr bwMode="auto">
          <a:xfrm>
            <a:off x="5705127" y="5726583"/>
            <a:ext cx="1027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lnSpc>
                <a:spcPct val="120000"/>
              </a:lnSpc>
              <a:defRPr/>
            </a:pPr>
            <a:r>
              <a:rPr lang="ko-KR" altLang="en-US" sz="1600" ker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교육</a:t>
            </a:r>
            <a:r>
              <a:rPr lang="en-US" altLang="ko-KR" sz="1600" ker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/</a:t>
            </a:r>
            <a:r>
              <a:rPr lang="ko-KR" altLang="en-US" sz="1600" ker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복지</a:t>
            </a:r>
          </a:p>
        </p:txBody>
      </p:sp>
      <p:sp>
        <p:nvSpPr>
          <p:cNvPr id="49" name="Oval 596"/>
          <p:cNvSpPr>
            <a:spLocks noChangeArrowheads="1"/>
          </p:cNvSpPr>
          <p:nvPr/>
        </p:nvSpPr>
        <p:spPr bwMode="auto">
          <a:xfrm>
            <a:off x="1305050" y="3909913"/>
            <a:ext cx="1031875" cy="1182687"/>
          </a:xfrm>
          <a:prstGeom prst="ellipse">
            <a:avLst/>
          </a:prstGeom>
          <a:solidFill>
            <a:srgbClr val="CBE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Oval 603"/>
          <p:cNvSpPr>
            <a:spLocks noChangeArrowheads="1"/>
          </p:cNvSpPr>
          <p:nvPr/>
        </p:nvSpPr>
        <p:spPr bwMode="auto">
          <a:xfrm>
            <a:off x="1398712" y="4017863"/>
            <a:ext cx="844550" cy="96837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254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1" name="Picture 628" descr="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12" y="3959125"/>
            <a:ext cx="928688" cy="919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609"/>
          <p:cNvSpPr txBox="1">
            <a:spLocks noChangeArrowheads="1"/>
          </p:cNvSpPr>
          <p:nvPr/>
        </p:nvSpPr>
        <p:spPr bwMode="auto">
          <a:xfrm>
            <a:off x="179512" y="4014688"/>
            <a:ext cx="1027113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가족구조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실생활</a:t>
            </a:r>
          </a:p>
        </p:txBody>
      </p:sp>
      <p:sp>
        <p:nvSpPr>
          <p:cNvPr id="53" name="Text Box 606"/>
          <p:cNvSpPr txBox="1">
            <a:spLocks noChangeArrowheads="1"/>
          </p:cNvSpPr>
          <p:nvPr/>
        </p:nvSpPr>
        <p:spPr bwMode="auto">
          <a:xfrm>
            <a:off x="7506489" y="4559672"/>
            <a:ext cx="1027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ko-KR" altLang="en-US" sz="1600" ker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사회</a:t>
            </a:r>
            <a:r>
              <a:rPr lang="en-US" altLang="ko-KR" sz="1600" ker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600" ker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</a:rPr>
              <a:t>문화</a:t>
            </a:r>
          </a:p>
        </p:txBody>
      </p:sp>
      <p:sp>
        <p:nvSpPr>
          <p:cNvPr id="54" name="Oval 602"/>
          <p:cNvSpPr>
            <a:spLocks noChangeArrowheads="1"/>
          </p:cNvSpPr>
          <p:nvPr/>
        </p:nvSpPr>
        <p:spPr bwMode="auto">
          <a:xfrm>
            <a:off x="6500014" y="4215185"/>
            <a:ext cx="844550" cy="96678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25400" dir="108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99CC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latinLnBrk="0">
              <a:defRPr/>
            </a:pPr>
            <a:endParaRPr lang="ko-KR" altLang="en-US" sz="2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5" name="Picture 625" descr="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39" y="4194547"/>
            <a:ext cx="944563" cy="933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605"/>
          <p:cNvSpPr>
            <a:spLocks noChangeArrowheads="1"/>
          </p:cNvSpPr>
          <p:nvPr/>
        </p:nvSpPr>
        <p:spPr bwMode="auto">
          <a:xfrm>
            <a:off x="1604269" y="5394845"/>
            <a:ext cx="1027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r">
              <a:defRPr/>
            </a:pPr>
            <a:r>
              <a:rPr lang="ko-KR" altLang="en-US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정치</a:t>
            </a:r>
            <a:r>
              <a:rPr lang="en-US" altLang="ko-KR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/</a:t>
            </a:r>
            <a:r>
              <a:rPr lang="ko-KR" altLang="en-US" sz="1600" kern="0" dirty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행</a:t>
            </a:r>
            <a:r>
              <a:rPr lang="ko-KR" altLang="en-US" sz="1600" kern="0" dirty="0" smtClean="0">
                <a:solidFill>
                  <a:srgbClr val="5F5F5F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정서비스</a:t>
            </a:r>
            <a:endParaRPr lang="ko-KR" altLang="en-US" sz="1600" kern="0" dirty="0">
              <a:solidFill>
                <a:srgbClr val="5F5F5F"/>
              </a:soli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34" name="Freeform 654"/>
          <p:cNvSpPr>
            <a:spLocks/>
          </p:cNvSpPr>
          <p:nvPr/>
        </p:nvSpPr>
        <p:spPr bwMode="auto">
          <a:xfrm rot="16200000" flipV="1">
            <a:off x="5743064" y="2406510"/>
            <a:ext cx="877888" cy="1365250"/>
          </a:xfrm>
          <a:custGeom>
            <a:avLst/>
            <a:gdLst>
              <a:gd name="T0" fmla="*/ 2147483647 w 811"/>
              <a:gd name="T1" fmla="*/ 2147483647 h 939"/>
              <a:gd name="T2" fmla="*/ 2147483647 w 811"/>
              <a:gd name="T3" fmla="*/ 2147483647 h 939"/>
              <a:gd name="T4" fmla="*/ 2147483647 w 811"/>
              <a:gd name="T5" fmla="*/ 2147483647 h 939"/>
              <a:gd name="T6" fmla="*/ 2147483647 w 811"/>
              <a:gd name="T7" fmla="*/ 2147483647 h 939"/>
              <a:gd name="T8" fmla="*/ 2147483647 w 811"/>
              <a:gd name="T9" fmla="*/ 2147483647 h 939"/>
              <a:gd name="T10" fmla="*/ 2147483647 w 811"/>
              <a:gd name="T11" fmla="*/ 2147483647 h 939"/>
              <a:gd name="T12" fmla="*/ 2147483647 w 811"/>
              <a:gd name="T13" fmla="*/ 2147483647 h 939"/>
              <a:gd name="T14" fmla="*/ 2147483647 w 811"/>
              <a:gd name="T15" fmla="*/ 2147483647 h 939"/>
              <a:gd name="T16" fmla="*/ 2147483647 w 811"/>
              <a:gd name="T17" fmla="*/ 2147483647 h 939"/>
              <a:gd name="T18" fmla="*/ 2147483647 w 811"/>
              <a:gd name="T19" fmla="*/ 2147483647 h 939"/>
              <a:gd name="T20" fmla="*/ 2147483647 w 811"/>
              <a:gd name="T21" fmla="*/ 2147483647 h 939"/>
              <a:gd name="T22" fmla="*/ 2147483647 w 811"/>
              <a:gd name="T23" fmla="*/ 2147483647 h 939"/>
              <a:gd name="T24" fmla="*/ 2147483647 w 811"/>
              <a:gd name="T25" fmla="*/ 2147483647 h 939"/>
              <a:gd name="T26" fmla="*/ 2147483647 w 811"/>
              <a:gd name="T27" fmla="*/ 2147483647 h 939"/>
              <a:gd name="T28" fmla="*/ 2147483647 w 811"/>
              <a:gd name="T29" fmla="*/ 2147483647 h 939"/>
              <a:gd name="T30" fmla="*/ 2147483647 w 811"/>
              <a:gd name="T31" fmla="*/ 2147483647 h 939"/>
              <a:gd name="T32" fmla="*/ 2147483647 w 811"/>
              <a:gd name="T33" fmla="*/ 2147483647 h 939"/>
              <a:gd name="T34" fmla="*/ 0 w 811"/>
              <a:gd name="T35" fmla="*/ 2147483647 h 939"/>
              <a:gd name="T36" fmla="*/ 2147483647 w 811"/>
              <a:gd name="T37" fmla="*/ 2147483647 h 939"/>
              <a:gd name="T38" fmla="*/ 2147483647 w 811"/>
              <a:gd name="T39" fmla="*/ 2147483647 h 939"/>
              <a:gd name="T40" fmla="*/ 2147483647 w 811"/>
              <a:gd name="T41" fmla="*/ 2147483647 h 939"/>
              <a:gd name="T42" fmla="*/ 2147483647 w 811"/>
              <a:gd name="T43" fmla="*/ 2147483647 h 939"/>
              <a:gd name="T44" fmla="*/ 2147483647 w 811"/>
              <a:gd name="T45" fmla="*/ 2147483647 h 939"/>
              <a:gd name="T46" fmla="*/ 2147483647 w 811"/>
              <a:gd name="T47" fmla="*/ 2147483647 h 939"/>
              <a:gd name="T48" fmla="*/ 2147483647 w 811"/>
              <a:gd name="T49" fmla="*/ 2147483647 h 939"/>
              <a:gd name="T50" fmla="*/ 2147483647 w 811"/>
              <a:gd name="T51" fmla="*/ 2147483647 h 939"/>
              <a:gd name="T52" fmla="*/ 2147483647 w 811"/>
              <a:gd name="T53" fmla="*/ 2147483647 h 939"/>
              <a:gd name="T54" fmla="*/ 2147483647 w 811"/>
              <a:gd name="T55" fmla="*/ 2147483647 h 939"/>
              <a:gd name="T56" fmla="*/ 2147483647 w 811"/>
              <a:gd name="T57" fmla="*/ 2147483647 h 939"/>
              <a:gd name="T58" fmla="*/ 2147483647 w 811"/>
              <a:gd name="T59" fmla="*/ 2147483647 h 939"/>
              <a:gd name="T60" fmla="*/ 2147483647 w 811"/>
              <a:gd name="T61" fmla="*/ 2147483647 h 939"/>
              <a:gd name="T62" fmla="*/ 2147483647 w 811"/>
              <a:gd name="T63" fmla="*/ 2147483647 h 939"/>
              <a:gd name="T64" fmla="*/ 2147483647 w 811"/>
              <a:gd name="T65" fmla="*/ 2147483647 h 939"/>
              <a:gd name="T66" fmla="*/ 2147483647 w 811"/>
              <a:gd name="T67" fmla="*/ 2147483647 h 939"/>
              <a:gd name="T68" fmla="*/ 2147483647 w 811"/>
              <a:gd name="T69" fmla="*/ 2147483647 h 939"/>
              <a:gd name="T70" fmla="*/ 2147483647 w 811"/>
              <a:gd name="T71" fmla="*/ 0 h 939"/>
              <a:gd name="T72" fmla="*/ 2147483647 w 811"/>
              <a:gd name="T73" fmla="*/ 2147483647 h 939"/>
              <a:gd name="T74" fmla="*/ 2147483647 w 811"/>
              <a:gd name="T75" fmla="*/ 2147483647 h 9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11"/>
              <a:gd name="T115" fmla="*/ 0 h 939"/>
              <a:gd name="T116" fmla="*/ 811 w 811"/>
              <a:gd name="T117" fmla="*/ 939 h 9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11" h="939">
                <a:moveTo>
                  <a:pt x="707" y="395"/>
                </a:moveTo>
                <a:lnTo>
                  <a:pt x="680" y="461"/>
                </a:lnTo>
                <a:lnTo>
                  <a:pt x="649" y="527"/>
                </a:lnTo>
                <a:lnTo>
                  <a:pt x="615" y="576"/>
                </a:lnTo>
                <a:lnTo>
                  <a:pt x="578" y="632"/>
                </a:lnTo>
                <a:lnTo>
                  <a:pt x="537" y="684"/>
                </a:lnTo>
                <a:lnTo>
                  <a:pt x="495" y="729"/>
                </a:lnTo>
                <a:lnTo>
                  <a:pt x="455" y="768"/>
                </a:lnTo>
                <a:lnTo>
                  <a:pt x="409" y="805"/>
                </a:lnTo>
                <a:lnTo>
                  <a:pt x="363" y="840"/>
                </a:lnTo>
                <a:lnTo>
                  <a:pt x="316" y="871"/>
                </a:lnTo>
                <a:lnTo>
                  <a:pt x="265" y="893"/>
                </a:lnTo>
                <a:lnTo>
                  <a:pt x="214" y="911"/>
                </a:lnTo>
                <a:lnTo>
                  <a:pt x="166" y="925"/>
                </a:lnTo>
                <a:lnTo>
                  <a:pt x="113" y="933"/>
                </a:lnTo>
                <a:lnTo>
                  <a:pt x="63" y="938"/>
                </a:lnTo>
                <a:lnTo>
                  <a:pt x="11" y="938"/>
                </a:lnTo>
                <a:lnTo>
                  <a:pt x="0" y="899"/>
                </a:lnTo>
                <a:lnTo>
                  <a:pt x="45" y="888"/>
                </a:lnTo>
                <a:lnTo>
                  <a:pt x="86" y="875"/>
                </a:lnTo>
                <a:lnTo>
                  <a:pt x="130" y="853"/>
                </a:lnTo>
                <a:lnTo>
                  <a:pt x="172" y="830"/>
                </a:lnTo>
                <a:lnTo>
                  <a:pt x="209" y="798"/>
                </a:lnTo>
                <a:lnTo>
                  <a:pt x="247" y="769"/>
                </a:lnTo>
                <a:lnTo>
                  <a:pt x="285" y="736"/>
                </a:lnTo>
                <a:lnTo>
                  <a:pt x="319" y="698"/>
                </a:lnTo>
                <a:lnTo>
                  <a:pt x="352" y="653"/>
                </a:lnTo>
                <a:lnTo>
                  <a:pt x="382" y="606"/>
                </a:lnTo>
                <a:lnTo>
                  <a:pt x="408" y="553"/>
                </a:lnTo>
                <a:lnTo>
                  <a:pt x="435" y="501"/>
                </a:lnTo>
                <a:lnTo>
                  <a:pt x="459" y="443"/>
                </a:lnTo>
                <a:lnTo>
                  <a:pt x="480" y="381"/>
                </a:lnTo>
                <a:lnTo>
                  <a:pt x="502" y="317"/>
                </a:lnTo>
                <a:lnTo>
                  <a:pt x="517" y="248"/>
                </a:lnTo>
                <a:lnTo>
                  <a:pt x="402" y="156"/>
                </a:lnTo>
                <a:lnTo>
                  <a:pt x="694" y="0"/>
                </a:lnTo>
                <a:lnTo>
                  <a:pt x="810" y="473"/>
                </a:lnTo>
                <a:lnTo>
                  <a:pt x="707" y="395"/>
                </a:lnTo>
              </a:path>
            </a:pathLst>
          </a:custGeom>
          <a:gradFill rotWithShape="0">
            <a:gsLst>
              <a:gs pos="0">
                <a:srgbClr val="BBE0E3"/>
              </a:gs>
              <a:gs pos="100000">
                <a:srgbClr val="73A2DB"/>
              </a:gs>
            </a:gsLst>
            <a:lin ang="0" scaled="1"/>
          </a:gradFill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1461" y="3030051"/>
            <a:ext cx="3812827" cy="830997"/>
          </a:xfrm>
          <a:prstGeom prst="rect">
            <a:avLst/>
          </a:prstGeom>
          <a:noFill/>
          <a:scene3d>
            <a:camera prst="perspectiveRight"/>
            <a:lightRig rig="soft" dir="t">
              <a:rot lat="0" lon="0" rev="0"/>
            </a:lightRig>
          </a:scene3d>
          <a:sp3d>
            <a:bevelT w="0" h="0"/>
          </a:sp3d>
        </p:spPr>
        <p:txBody>
          <a:bodyPr wrap="square">
            <a:spAutoFit/>
            <a:sp3d extrusionH="127000" prstMaterial="plastic">
              <a:bevelT w="25400" h="25400" prst="coolSlant"/>
              <a:extrusionClr>
                <a:schemeClr val="bg2">
                  <a:lumMod val="50000"/>
                </a:schemeClr>
              </a:extrusion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800" dirty="0" smtClean="0">
                <a:gradFill flip="none" rotWithShape="1">
                  <a:gsLst>
                    <a:gs pos="0">
                      <a:schemeClr val="bg2">
                        <a:lumMod val="10000"/>
                      </a:schemeClr>
                    </a:gs>
                    <a:gs pos="50000">
                      <a:schemeClr val="bg2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Arial" pitchFamily="34" charset="0"/>
              </a:rPr>
              <a:t>IT&amp;DATA</a:t>
            </a:r>
            <a:endParaRPr kumimoji="0" lang="ko-KR" altLang="en-US" sz="4800" dirty="0"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0000">
                    <a:schemeClr val="bg2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 Black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525865" y="2385101"/>
            <a:ext cx="6928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kumimoji="0" lang="ko-KR" altLang="en-US" sz="6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28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-27384"/>
            <a:ext cx="7920880" cy="8640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대한민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국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IT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 과거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미래 전략방향</a:t>
            </a:r>
            <a:endParaRPr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95536" y="836712"/>
            <a:ext cx="8352928" cy="5832648"/>
            <a:chOff x="395536" y="332656"/>
            <a:chExt cx="8352928" cy="648072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988834" y="764704"/>
              <a:ext cx="1167342" cy="583530"/>
            </a:xfrm>
            <a:prstGeom prst="roundRect">
              <a:avLst/>
            </a:prstGeom>
            <a:gradFill>
              <a:gsLst>
                <a:gs pos="100000">
                  <a:schemeClr val="bg2">
                    <a:lumMod val="90000"/>
                  </a:schemeClr>
                </a:gs>
                <a:gs pos="10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555776" y="1348234"/>
              <a:ext cx="1167342" cy="576064"/>
            </a:xfrm>
            <a:prstGeom prst="roundRect">
              <a:avLst/>
            </a:prstGeom>
            <a:gradFill>
              <a:gsLst>
                <a:gs pos="100000">
                  <a:schemeClr val="bg2">
                    <a:lumMod val="90000"/>
                  </a:schemeClr>
                </a:gs>
                <a:gs pos="10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직선 화살표 연결선 7"/>
            <p:cNvCxnSpPr/>
            <p:nvPr/>
          </p:nvCxnSpPr>
          <p:spPr>
            <a:xfrm>
              <a:off x="1763688" y="3645024"/>
              <a:ext cx="0" cy="432048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8"/>
            <p:cNvCxnSpPr/>
            <p:nvPr/>
          </p:nvCxnSpPr>
          <p:spPr>
            <a:xfrm>
              <a:off x="4572000" y="2996952"/>
              <a:ext cx="0" cy="1080120"/>
            </a:xfrm>
            <a:prstGeom prst="straightConnector1">
              <a:avLst/>
            </a:prstGeom>
            <a:ln w="19050">
              <a:solidFill>
                <a:schemeClr val="accent4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/>
            <p:cNvCxnSpPr/>
            <p:nvPr/>
          </p:nvCxnSpPr>
          <p:spPr>
            <a:xfrm>
              <a:off x="7308304" y="2132856"/>
              <a:ext cx="0" cy="1944216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자유형 10"/>
            <p:cNvSpPr/>
            <p:nvPr/>
          </p:nvSpPr>
          <p:spPr>
            <a:xfrm>
              <a:off x="467544" y="2060848"/>
              <a:ext cx="8280920" cy="1512168"/>
            </a:xfrm>
            <a:custGeom>
              <a:avLst/>
              <a:gdLst>
                <a:gd name="connsiteX0" fmla="*/ 0 w 8178800"/>
                <a:gd name="connsiteY0" fmla="*/ 1710267 h 1710267"/>
                <a:gd name="connsiteX1" fmla="*/ 2277533 w 8178800"/>
                <a:gd name="connsiteY1" fmla="*/ 1710267 h 1710267"/>
                <a:gd name="connsiteX2" fmla="*/ 2726266 w 8178800"/>
                <a:gd name="connsiteY2" fmla="*/ 846667 h 1710267"/>
                <a:gd name="connsiteX3" fmla="*/ 5274733 w 8178800"/>
                <a:gd name="connsiteY3" fmla="*/ 855134 h 1710267"/>
                <a:gd name="connsiteX4" fmla="*/ 5740400 w 8178800"/>
                <a:gd name="connsiteY4" fmla="*/ 0 h 1710267"/>
                <a:gd name="connsiteX5" fmla="*/ 8178800 w 8178800"/>
                <a:gd name="connsiteY5" fmla="*/ 16934 h 1710267"/>
                <a:gd name="connsiteX0" fmla="*/ 0 w 8134507"/>
                <a:gd name="connsiteY0" fmla="*/ 1663907 h 1710267"/>
                <a:gd name="connsiteX1" fmla="*/ 2233240 w 8134507"/>
                <a:gd name="connsiteY1" fmla="*/ 1710267 h 1710267"/>
                <a:gd name="connsiteX2" fmla="*/ 2681973 w 8134507"/>
                <a:gd name="connsiteY2" fmla="*/ 846667 h 1710267"/>
                <a:gd name="connsiteX3" fmla="*/ 5230440 w 8134507"/>
                <a:gd name="connsiteY3" fmla="*/ 855134 h 1710267"/>
                <a:gd name="connsiteX4" fmla="*/ 5696107 w 8134507"/>
                <a:gd name="connsiteY4" fmla="*/ 0 h 1710267"/>
                <a:gd name="connsiteX5" fmla="*/ 8134507 w 8134507"/>
                <a:gd name="connsiteY5" fmla="*/ 16934 h 1710267"/>
                <a:gd name="connsiteX0" fmla="*/ 0 w 8134507"/>
                <a:gd name="connsiteY0" fmla="*/ 1663907 h 1663907"/>
                <a:gd name="connsiteX1" fmla="*/ 2232248 w 8134507"/>
                <a:gd name="connsiteY1" fmla="*/ 1663907 h 1663907"/>
                <a:gd name="connsiteX2" fmla="*/ 2681973 w 8134507"/>
                <a:gd name="connsiteY2" fmla="*/ 846667 h 1663907"/>
                <a:gd name="connsiteX3" fmla="*/ 5230440 w 8134507"/>
                <a:gd name="connsiteY3" fmla="*/ 855134 h 1663907"/>
                <a:gd name="connsiteX4" fmla="*/ 5696107 w 8134507"/>
                <a:gd name="connsiteY4" fmla="*/ 0 h 1663907"/>
                <a:gd name="connsiteX5" fmla="*/ 8134507 w 8134507"/>
                <a:gd name="connsiteY5" fmla="*/ 16934 h 1663907"/>
                <a:gd name="connsiteX0" fmla="*/ 0 w 8134507"/>
                <a:gd name="connsiteY0" fmla="*/ 1663907 h 1663907"/>
                <a:gd name="connsiteX1" fmla="*/ 2232248 w 8134507"/>
                <a:gd name="connsiteY1" fmla="*/ 1663907 h 1663907"/>
                <a:gd name="connsiteX2" fmla="*/ 2664296 w 8134507"/>
                <a:gd name="connsiteY2" fmla="*/ 799811 h 1663907"/>
                <a:gd name="connsiteX3" fmla="*/ 5230440 w 8134507"/>
                <a:gd name="connsiteY3" fmla="*/ 855134 h 1663907"/>
                <a:gd name="connsiteX4" fmla="*/ 5696107 w 8134507"/>
                <a:gd name="connsiteY4" fmla="*/ 0 h 1663907"/>
                <a:gd name="connsiteX5" fmla="*/ 8134507 w 8134507"/>
                <a:gd name="connsiteY5" fmla="*/ 16934 h 1663907"/>
                <a:gd name="connsiteX0" fmla="*/ 0 w 8134507"/>
                <a:gd name="connsiteY0" fmla="*/ 1663907 h 1663907"/>
                <a:gd name="connsiteX1" fmla="*/ 2232248 w 8134507"/>
                <a:gd name="connsiteY1" fmla="*/ 1663907 h 1663907"/>
                <a:gd name="connsiteX2" fmla="*/ 2664296 w 8134507"/>
                <a:gd name="connsiteY2" fmla="*/ 799811 h 1663907"/>
                <a:gd name="connsiteX3" fmla="*/ 5184576 w 8134507"/>
                <a:gd name="connsiteY3" fmla="*/ 799811 h 1663907"/>
                <a:gd name="connsiteX4" fmla="*/ 5696107 w 8134507"/>
                <a:gd name="connsiteY4" fmla="*/ 0 h 1663907"/>
                <a:gd name="connsiteX5" fmla="*/ 8134507 w 8134507"/>
                <a:gd name="connsiteY5" fmla="*/ 16934 h 1663907"/>
                <a:gd name="connsiteX0" fmla="*/ 0 w 8134507"/>
                <a:gd name="connsiteY0" fmla="*/ 1656184 h 1656184"/>
                <a:gd name="connsiteX1" fmla="*/ 2232248 w 8134507"/>
                <a:gd name="connsiteY1" fmla="*/ 1656184 h 1656184"/>
                <a:gd name="connsiteX2" fmla="*/ 2664296 w 8134507"/>
                <a:gd name="connsiteY2" fmla="*/ 792088 h 1656184"/>
                <a:gd name="connsiteX3" fmla="*/ 5184576 w 8134507"/>
                <a:gd name="connsiteY3" fmla="*/ 792088 h 1656184"/>
                <a:gd name="connsiteX4" fmla="*/ 5616624 w 8134507"/>
                <a:gd name="connsiteY4" fmla="*/ 0 h 1656184"/>
                <a:gd name="connsiteX5" fmla="*/ 8134507 w 8134507"/>
                <a:gd name="connsiteY5" fmla="*/ 9211 h 1656184"/>
                <a:gd name="connsiteX0" fmla="*/ 0 w 8136904"/>
                <a:gd name="connsiteY0" fmla="*/ 1656185 h 1656185"/>
                <a:gd name="connsiteX1" fmla="*/ 2232248 w 8136904"/>
                <a:gd name="connsiteY1" fmla="*/ 1656185 h 1656185"/>
                <a:gd name="connsiteX2" fmla="*/ 2664296 w 8136904"/>
                <a:gd name="connsiteY2" fmla="*/ 792089 h 1656185"/>
                <a:gd name="connsiteX3" fmla="*/ 5184576 w 8136904"/>
                <a:gd name="connsiteY3" fmla="*/ 792089 h 1656185"/>
                <a:gd name="connsiteX4" fmla="*/ 5616624 w 8136904"/>
                <a:gd name="connsiteY4" fmla="*/ 1 h 1656185"/>
                <a:gd name="connsiteX5" fmla="*/ 8136904 w 8136904"/>
                <a:gd name="connsiteY5" fmla="*/ 0 h 1656185"/>
                <a:gd name="connsiteX0" fmla="*/ 0 w 8136904"/>
                <a:gd name="connsiteY0" fmla="*/ 1656185 h 1656185"/>
                <a:gd name="connsiteX1" fmla="*/ 2232248 w 8136904"/>
                <a:gd name="connsiteY1" fmla="*/ 1656185 h 1656185"/>
                <a:gd name="connsiteX2" fmla="*/ 2664296 w 8136904"/>
                <a:gd name="connsiteY2" fmla="*/ 792089 h 1656185"/>
                <a:gd name="connsiteX3" fmla="*/ 4716524 w 8136904"/>
                <a:gd name="connsiteY3" fmla="*/ 828093 h 1656185"/>
                <a:gd name="connsiteX4" fmla="*/ 5616624 w 8136904"/>
                <a:gd name="connsiteY4" fmla="*/ 1 h 1656185"/>
                <a:gd name="connsiteX5" fmla="*/ 8136904 w 8136904"/>
                <a:gd name="connsiteY5" fmla="*/ 0 h 1656185"/>
                <a:gd name="connsiteX0" fmla="*/ 0 w 8136904"/>
                <a:gd name="connsiteY0" fmla="*/ 1656185 h 1656185"/>
                <a:gd name="connsiteX1" fmla="*/ 2232248 w 8136904"/>
                <a:gd name="connsiteY1" fmla="*/ 1656185 h 1656185"/>
                <a:gd name="connsiteX2" fmla="*/ 2700300 w 8136904"/>
                <a:gd name="connsiteY2" fmla="*/ 828093 h 1656185"/>
                <a:gd name="connsiteX3" fmla="*/ 4716524 w 8136904"/>
                <a:gd name="connsiteY3" fmla="*/ 828093 h 1656185"/>
                <a:gd name="connsiteX4" fmla="*/ 5616624 w 8136904"/>
                <a:gd name="connsiteY4" fmla="*/ 1 h 1656185"/>
                <a:gd name="connsiteX5" fmla="*/ 8136904 w 8136904"/>
                <a:gd name="connsiteY5" fmla="*/ 0 h 1656185"/>
                <a:gd name="connsiteX0" fmla="*/ 0 w 8136904"/>
                <a:gd name="connsiteY0" fmla="*/ 1656185 h 1656185"/>
                <a:gd name="connsiteX1" fmla="*/ 2232248 w 8136904"/>
                <a:gd name="connsiteY1" fmla="*/ 1656185 h 1656185"/>
                <a:gd name="connsiteX2" fmla="*/ 2700300 w 8136904"/>
                <a:gd name="connsiteY2" fmla="*/ 828093 h 1656185"/>
                <a:gd name="connsiteX3" fmla="*/ 4716524 w 8136904"/>
                <a:gd name="connsiteY3" fmla="*/ 828093 h 1656185"/>
                <a:gd name="connsiteX4" fmla="*/ 5220580 w 8136904"/>
                <a:gd name="connsiteY4" fmla="*/ 36575 h 1656185"/>
                <a:gd name="connsiteX5" fmla="*/ 8136904 w 8136904"/>
                <a:gd name="connsiteY5" fmla="*/ 0 h 1656185"/>
                <a:gd name="connsiteX0" fmla="*/ 0 w 8100900"/>
                <a:gd name="connsiteY0" fmla="*/ 1619610 h 1619610"/>
                <a:gd name="connsiteX1" fmla="*/ 2232248 w 8100900"/>
                <a:gd name="connsiteY1" fmla="*/ 1619610 h 1619610"/>
                <a:gd name="connsiteX2" fmla="*/ 2700300 w 8100900"/>
                <a:gd name="connsiteY2" fmla="*/ 791518 h 1619610"/>
                <a:gd name="connsiteX3" fmla="*/ 4716524 w 8100900"/>
                <a:gd name="connsiteY3" fmla="*/ 791518 h 1619610"/>
                <a:gd name="connsiteX4" fmla="*/ 5220580 w 8100900"/>
                <a:gd name="connsiteY4" fmla="*/ 0 h 1619610"/>
                <a:gd name="connsiteX5" fmla="*/ 8100900 w 8100900"/>
                <a:gd name="connsiteY5" fmla="*/ 0 h 1619610"/>
                <a:gd name="connsiteX0" fmla="*/ 0 w 8100900"/>
                <a:gd name="connsiteY0" fmla="*/ 1619610 h 1619610"/>
                <a:gd name="connsiteX1" fmla="*/ 2124236 w 8100900"/>
                <a:gd name="connsiteY1" fmla="*/ 1584175 h 1619610"/>
                <a:gd name="connsiteX2" fmla="*/ 2700300 w 8100900"/>
                <a:gd name="connsiteY2" fmla="*/ 791518 h 1619610"/>
                <a:gd name="connsiteX3" fmla="*/ 4716524 w 8100900"/>
                <a:gd name="connsiteY3" fmla="*/ 791518 h 1619610"/>
                <a:gd name="connsiteX4" fmla="*/ 5220580 w 8100900"/>
                <a:gd name="connsiteY4" fmla="*/ 0 h 1619610"/>
                <a:gd name="connsiteX5" fmla="*/ 8100900 w 8100900"/>
                <a:gd name="connsiteY5" fmla="*/ 0 h 1619610"/>
                <a:gd name="connsiteX0" fmla="*/ 0 w 8100900"/>
                <a:gd name="connsiteY0" fmla="*/ 1619610 h 1800199"/>
                <a:gd name="connsiteX1" fmla="*/ 108012 w 8100900"/>
                <a:gd name="connsiteY1" fmla="*/ 1800199 h 1800199"/>
                <a:gd name="connsiteX2" fmla="*/ 2124236 w 8100900"/>
                <a:gd name="connsiteY2" fmla="*/ 1584175 h 1800199"/>
                <a:gd name="connsiteX3" fmla="*/ 2700300 w 8100900"/>
                <a:gd name="connsiteY3" fmla="*/ 791518 h 1800199"/>
                <a:gd name="connsiteX4" fmla="*/ 4716524 w 8100900"/>
                <a:gd name="connsiteY4" fmla="*/ 791518 h 1800199"/>
                <a:gd name="connsiteX5" fmla="*/ 5220580 w 8100900"/>
                <a:gd name="connsiteY5" fmla="*/ 0 h 1800199"/>
                <a:gd name="connsiteX6" fmla="*/ 8100900 w 8100900"/>
                <a:gd name="connsiteY6" fmla="*/ 0 h 1800199"/>
                <a:gd name="connsiteX0" fmla="*/ 0 w 8100900"/>
                <a:gd name="connsiteY0" fmla="*/ 1619610 h 1619610"/>
                <a:gd name="connsiteX1" fmla="*/ 2124236 w 8100900"/>
                <a:gd name="connsiteY1" fmla="*/ 1584175 h 1619610"/>
                <a:gd name="connsiteX2" fmla="*/ 2700300 w 8100900"/>
                <a:gd name="connsiteY2" fmla="*/ 791518 h 1619610"/>
                <a:gd name="connsiteX3" fmla="*/ 4716524 w 8100900"/>
                <a:gd name="connsiteY3" fmla="*/ 791518 h 1619610"/>
                <a:gd name="connsiteX4" fmla="*/ 5220580 w 8100900"/>
                <a:gd name="connsiteY4" fmla="*/ 0 h 1619610"/>
                <a:gd name="connsiteX5" fmla="*/ 8100900 w 8100900"/>
                <a:gd name="connsiteY5" fmla="*/ 0 h 1619610"/>
                <a:gd name="connsiteX0" fmla="*/ 0 w 8064896"/>
                <a:gd name="connsiteY0" fmla="*/ 1512167 h 1584175"/>
                <a:gd name="connsiteX1" fmla="*/ 2088232 w 8064896"/>
                <a:gd name="connsiteY1" fmla="*/ 1584175 h 1584175"/>
                <a:gd name="connsiteX2" fmla="*/ 2664296 w 8064896"/>
                <a:gd name="connsiteY2" fmla="*/ 791518 h 1584175"/>
                <a:gd name="connsiteX3" fmla="*/ 4680520 w 8064896"/>
                <a:gd name="connsiteY3" fmla="*/ 791518 h 1584175"/>
                <a:gd name="connsiteX4" fmla="*/ 5184576 w 8064896"/>
                <a:gd name="connsiteY4" fmla="*/ 0 h 1584175"/>
                <a:gd name="connsiteX5" fmla="*/ 8064896 w 8064896"/>
                <a:gd name="connsiteY5" fmla="*/ 0 h 1584175"/>
                <a:gd name="connsiteX0" fmla="*/ 0 w 8064896"/>
                <a:gd name="connsiteY0" fmla="*/ 1584176 h 1584176"/>
                <a:gd name="connsiteX1" fmla="*/ 2088232 w 8064896"/>
                <a:gd name="connsiteY1" fmla="*/ 1584175 h 1584176"/>
                <a:gd name="connsiteX2" fmla="*/ 2664296 w 8064896"/>
                <a:gd name="connsiteY2" fmla="*/ 791518 h 1584176"/>
                <a:gd name="connsiteX3" fmla="*/ 4680520 w 8064896"/>
                <a:gd name="connsiteY3" fmla="*/ 791518 h 1584176"/>
                <a:gd name="connsiteX4" fmla="*/ 5184576 w 8064896"/>
                <a:gd name="connsiteY4" fmla="*/ 0 h 1584176"/>
                <a:gd name="connsiteX5" fmla="*/ 8064896 w 8064896"/>
                <a:gd name="connsiteY5" fmla="*/ 0 h 1584176"/>
                <a:gd name="connsiteX0" fmla="*/ 0 w 8064896"/>
                <a:gd name="connsiteY0" fmla="*/ 1584176 h 1584176"/>
                <a:gd name="connsiteX1" fmla="*/ 2088232 w 8064896"/>
                <a:gd name="connsiteY1" fmla="*/ 1584175 h 1584176"/>
                <a:gd name="connsiteX2" fmla="*/ 2520280 w 8064896"/>
                <a:gd name="connsiteY2" fmla="*/ 791517 h 1584176"/>
                <a:gd name="connsiteX3" fmla="*/ 4680520 w 8064896"/>
                <a:gd name="connsiteY3" fmla="*/ 791518 h 1584176"/>
                <a:gd name="connsiteX4" fmla="*/ 5184576 w 8064896"/>
                <a:gd name="connsiteY4" fmla="*/ 0 h 1584176"/>
                <a:gd name="connsiteX5" fmla="*/ 8064896 w 8064896"/>
                <a:gd name="connsiteY5" fmla="*/ 0 h 1584176"/>
                <a:gd name="connsiteX0" fmla="*/ 0 w 8064896"/>
                <a:gd name="connsiteY0" fmla="*/ 1584176 h 1584176"/>
                <a:gd name="connsiteX1" fmla="*/ 2088232 w 8064896"/>
                <a:gd name="connsiteY1" fmla="*/ 1512167 h 1584176"/>
                <a:gd name="connsiteX2" fmla="*/ 2520280 w 8064896"/>
                <a:gd name="connsiteY2" fmla="*/ 791517 h 1584176"/>
                <a:gd name="connsiteX3" fmla="*/ 4680520 w 8064896"/>
                <a:gd name="connsiteY3" fmla="*/ 791518 h 1584176"/>
                <a:gd name="connsiteX4" fmla="*/ 5184576 w 8064896"/>
                <a:gd name="connsiteY4" fmla="*/ 0 h 1584176"/>
                <a:gd name="connsiteX5" fmla="*/ 8064896 w 8064896"/>
                <a:gd name="connsiteY5" fmla="*/ 0 h 1584176"/>
                <a:gd name="connsiteX0" fmla="*/ 0 w 7992888"/>
                <a:gd name="connsiteY0" fmla="*/ 1512167 h 1512167"/>
                <a:gd name="connsiteX1" fmla="*/ 2016224 w 7992888"/>
                <a:gd name="connsiteY1" fmla="*/ 1512167 h 1512167"/>
                <a:gd name="connsiteX2" fmla="*/ 2448272 w 7992888"/>
                <a:gd name="connsiteY2" fmla="*/ 791517 h 1512167"/>
                <a:gd name="connsiteX3" fmla="*/ 4608512 w 7992888"/>
                <a:gd name="connsiteY3" fmla="*/ 791518 h 1512167"/>
                <a:gd name="connsiteX4" fmla="*/ 5112568 w 7992888"/>
                <a:gd name="connsiteY4" fmla="*/ 0 h 1512167"/>
                <a:gd name="connsiteX5" fmla="*/ 7992888 w 7992888"/>
                <a:gd name="connsiteY5" fmla="*/ 0 h 1512167"/>
                <a:gd name="connsiteX0" fmla="*/ 0 w 8136904"/>
                <a:gd name="connsiteY0" fmla="*/ 1512168 h 1512168"/>
                <a:gd name="connsiteX1" fmla="*/ 2160240 w 8136904"/>
                <a:gd name="connsiteY1" fmla="*/ 1512167 h 1512168"/>
                <a:gd name="connsiteX2" fmla="*/ 2592288 w 8136904"/>
                <a:gd name="connsiteY2" fmla="*/ 791517 h 1512168"/>
                <a:gd name="connsiteX3" fmla="*/ 4752528 w 8136904"/>
                <a:gd name="connsiteY3" fmla="*/ 791518 h 1512168"/>
                <a:gd name="connsiteX4" fmla="*/ 5256584 w 8136904"/>
                <a:gd name="connsiteY4" fmla="*/ 0 h 1512168"/>
                <a:gd name="connsiteX5" fmla="*/ 8136904 w 8136904"/>
                <a:gd name="connsiteY5" fmla="*/ 0 h 1512168"/>
                <a:gd name="connsiteX0" fmla="*/ 0 w 8136904"/>
                <a:gd name="connsiteY0" fmla="*/ 1512168 h 1512168"/>
                <a:gd name="connsiteX1" fmla="*/ 2160240 w 8136904"/>
                <a:gd name="connsiteY1" fmla="*/ 1512167 h 1512168"/>
                <a:gd name="connsiteX2" fmla="*/ 2592288 w 8136904"/>
                <a:gd name="connsiteY2" fmla="*/ 791517 h 1512168"/>
                <a:gd name="connsiteX3" fmla="*/ 5112568 w 8136904"/>
                <a:gd name="connsiteY3" fmla="*/ 756084 h 1512168"/>
                <a:gd name="connsiteX4" fmla="*/ 5256584 w 8136904"/>
                <a:gd name="connsiteY4" fmla="*/ 0 h 1512168"/>
                <a:gd name="connsiteX5" fmla="*/ 8136904 w 8136904"/>
                <a:gd name="connsiteY5" fmla="*/ 0 h 1512168"/>
                <a:gd name="connsiteX0" fmla="*/ 0 w 8136904"/>
                <a:gd name="connsiteY0" fmla="*/ 1547602 h 1547602"/>
                <a:gd name="connsiteX1" fmla="*/ 2160240 w 8136904"/>
                <a:gd name="connsiteY1" fmla="*/ 1547601 h 1547602"/>
                <a:gd name="connsiteX2" fmla="*/ 2592288 w 8136904"/>
                <a:gd name="connsiteY2" fmla="*/ 826951 h 1547602"/>
                <a:gd name="connsiteX3" fmla="*/ 5112568 w 8136904"/>
                <a:gd name="connsiteY3" fmla="*/ 791518 h 1547602"/>
                <a:gd name="connsiteX4" fmla="*/ 5544616 w 8136904"/>
                <a:gd name="connsiteY4" fmla="*/ 0 h 1547602"/>
                <a:gd name="connsiteX5" fmla="*/ 8136904 w 8136904"/>
                <a:gd name="connsiteY5" fmla="*/ 35434 h 1547602"/>
                <a:gd name="connsiteX0" fmla="*/ 0 w 8136904"/>
                <a:gd name="connsiteY0" fmla="*/ 1547602 h 1547602"/>
                <a:gd name="connsiteX1" fmla="*/ 2160240 w 8136904"/>
                <a:gd name="connsiteY1" fmla="*/ 1547601 h 1547602"/>
                <a:gd name="connsiteX2" fmla="*/ 2592288 w 8136904"/>
                <a:gd name="connsiteY2" fmla="*/ 826951 h 1547602"/>
                <a:gd name="connsiteX3" fmla="*/ 5112568 w 8136904"/>
                <a:gd name="connsiteY3" fmla="*/ 791518 h 1547602"/>
                <a:gd name="connsiteX4" fmla="*/ 5544616 w 8136904"/>
                <a:gd name="connsiteY4" fmla="*/ 0 h 1547602"/>
                <a:gd name="connsiteX5" fmla="*/ 8136904 w 8136904"/>
                <a:gd name="connsiteY5" fmla="*/ 0 h 1547602"/>
                <a:gd name="connsiteX0" fmla="*/ 0 w 8136904"/>
                <a:gd name="connsiteY0" fmla="*/ 1547602 h 1547602"/>
                <a:gd name="connsiteX1" fmla="*/ 2160240 w 8136904"/>
                <a:gd name="connsiteY1" fmla="*/ 1547601 h 1547602"/>
                <a:gd name="connsiteX2" fmla="*/ 2664296 w 8136904"/>
                <a:gd name="connsiteY2" fmla="*/ 791518 h 1547602"/>
                <a:gd name="connsiteX3" fmla="*/ 5112568 w 8136904"/>
                <a:gd name="connsiteY3" fmla="*/ 791518 h 1547602"/>
                <a:gd name="connsiteX4" fmla="*/ 5544616 w 8136904"/>
                <a:gd name="connsiteY4" fmla="*/ 0 h 1547602"/>
                <a:gd name="connsiteX5" fmla="*/ 8136904 w 8136904"/>
                <a:gd name="connsiteY5" fmla="*/ 0 h 1547602"/>
                <a:gd name="connsiteX0" fmla="*/ 0 w 8136904"/>
                <a:gd name="connsiteY0" fmla="*/ 1547602 h 1547602"/>
                <a:gd name="connsiteX1" fmla="*/ 2160240 w 8136904"/>
                <a:gd name="connsiteY1" fmla="*/ 1547601 h 1547602"/>
                <a:gd name="connsiteX2" fmla="*/ 2736304 w 8136904"/>
                <a:gd name="connsiteY2" fmla="*/ 791518 h 1547602"/>
                <a:gd name="connsiteX3" fmla="*/ 5112568 w 8136904"/>
                <a:gd name="connsiteY3" fmla="*/ 791518 h 1547602"/>
                <a:gd name="connsiteX4" fmla="*/ 5544616 w 8136904"/>
                <a:gd name="connsiteY4" fmla="*/ 0 h 1547602"/>
                <a:gd name="connsiteX5" fmla="*/ 8136904 w 8136904"/>
                <a:gd name="connsiteY5" fmla="*/ 0 h 1547602"/>
                <a:gd name="connsiteX0" fmla="*/ 0 w 8136904"/>
                <a:gd name="connsiteY0" fmla="*/ 1547602 h 1547602"/>
                <a:gd name="connsiteX1" fmla="*/ 2376264 w 8136904"/>
                <a:gd name="connsiteY1" fmla="*/ 1512168 h 1547602"/>
                <a:gd name="connsiteX2" fmla="*/ 2736304 w 8136904"/>
                <a:gd name="connsiteY2" fmla="*/ 791518 h 1547602"/>
                <a:gd name="connsiteX3" fmla="*/ 5112568 w 8136904"/>
                <a:gd name="connsiteY3" fmla="*/ 791518 h 1547602"/>
                <a:gd name="connsiteX4" fmla="*/ 5544616 w 8136904"/>
                <a:gd name="connsiteY4" fmla="*/ 0 h 1547602"/>
                <a:gd name="connsiteX5" fmla="*/ 8136904 w 8136904"/>
                <a:gd name="connsiteY5" fmla="*/ 0 h 1547602"/>
                <a:gd name="connsiteX0" fmla="*/ 0 w 8136904"/>
                <a:gd name="connsiteY0" fmla="*/ 1512168 h 1512168"/>
                <a:gd name="connsiteX1" fmla="*/ 2376264 w 8136904"/>
                <a:gd name="connsiteY1" fmla="*/ 1512168 h 1512168"/>
                <a:gd name="connsiteX2" fmla="*/ 2736304 w 8136904"/>
                <a:gd name="connsiteY2" fmla="*/ 791518 h 1512168"/>
                <a:gd name="connsiteX3" fmla="*/ 5112568 w 8136904"/>
                <a:gd name="connsiteY3" fmla="*/ 791518 h 1512168"/>
                <a:gd name="connsiteX4" fmla="*/ 5544616 w 8136904"/>
                <a:gd name="connsiteY4" fmla="*/ 0 h 1512168"/>
                <a:gd name="connsiteX5" fmla="*/ 8136904 w 8136904"/>
                <a:gd name="connsiteY5" fmla="*/ 0 h 1512168"/>
                <a:gd name="connsiteX0" fmla="*/ 0 w 8280920"/>
                <a:gd name="connsiteY0" fmla="*/ 1512168 h 1512168"/>
                <a:gd name="connsiteX1" fmla="*/ 2520280 w 8280920"/>
                <a:gd name="connsiteY1" fmla="*/ 1512168 h 1512168"/>
                <a:gd name="connsiteX2" fmla="*/ 2880320 w 8280920"/>
                <a:gd name="connsiteY2" fmla="*/ 791518 h 1512168"/>
                <a:gd name="connsiteX3" fmla="*/ 5256584 w 8280920"/>
                <a:gd name="connsiteY3" fmla="*/ 791518 h 1512168"/>
                <a:gd name="connsiteX4" fmla="*/ 5688632 w 8280920"/>
                <a:gd name="connsiteY4" fmla="*/ 0 h 1512168"/>
                <a:gd name="connsiteX5" fmla="*/ 8280920 w 8280920"/>
                <a:gd name="connsiteY5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0920" h="1512168">
                  <a:moveTo>
                    <a:pt x="0" y="1512168"/>
                  </a:moveTo>
                  <a:lnTo>
                    <a:pt x="2520280" y="1512168"/>
                  </a:lnTo>
                  <a:lnTo>
                    <a:pt x="2880320" y="791518"/>
                  </a:lnTo>
                  <a:lnTo>
                    <a:pt x="5256584" y="791518"/>
                  </a:lnTo>
                  <a:lnTo>
                    <a:pt x="5688632" y="0"/>
                  </a:lnTo>
                  <a:lnTo>
                    <a:pt x="8280920" y="0"/>
                  </a:lnTo>
                </a:path>
              </a:pathLst>
            </a:custGeom>
            <a:ln w="317500" cap="rnd">
              <a:gradFill>
                <a:gsLst>
                  <a:gs pos="0">
                    <a:schemeClr val="accent1"/>
                  </a:gs>
                  <a:gs pos="50000">
                    <a:schemeClr val="accent4"/>
                  </a:gs>
                  <a:gs pos="100000">
                    <a:srgbClr val="005CBF"/>
                  </a:gs>
                </a:gsLst>
                <a:lin ang="10800000" scaled="0"/>
              </a:gradFill>
              <a:tailEnd type="triangle" w="sm" len="sm"/>
            </a:ln>
            <a:scene3d>
              <a:camera prst="perspectiveRelaxed">
                <a:rot lat="573599" lon="0" rev="0"/>
              </a:camera>
              <a:lightRig rig="balanced" dir="t">
                <a:rot lat="0" lon="0" rev="0"/>
              </a:lightRig>
            </a:scene3d>
            <a:sp3d extrusionH="1270000" prstMaterial="softEdge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187624" y="3429000"/>
              <a:ext cx="1101585" cy="225316"/>
            </a:xfrm>
            <a:prstGeom prst="rect">
              <a:avLst/>
            </a:prstGeom>
          </p:spPr>
          <p:txBody>
            <a:bodyPr wrap="none" anchor="ctr" anchorCtr="0">
              <a:noAutofit/>
              <a:scene3d>
                <a:camera prst="orthographicFront"/>
                <a:lightRig rig="threePt" dir="t"/>
              </a:scene3d>
              <a:sp3d extrusionH="57150" contourW="25400">
                <a:bevelT w="0" prst="coolSlant"/>
              </a:sp3d>
            </a:bodyPr>
            <a:lstStyle/>
            <a:p>
              <a:pPr algn="ctr"/>
              <a:r>
                <a:rPr lang="en-US" altLang="ko-KR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Dinmed"/>
                  <a:ea typeface="-윤고딕130"/>
                </a:rPr>
                <a:t>1990</a:t>
              </a:r>
              <a:r>
                <a:rPr lang="ko-KR" altLang="en-US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Dinmed"/>
                  <a:ea typeface="-윤고딕130"/>
                </a:rPr>
                <a:t>년대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4046479" y="2708920"/>
              <a:ext cx="1101585" cy="225316"/>
            </a:xfrm>
            <a:prstGeom prst="rect">
              <a:avLst/>
            </a:prstGeom>
          </p:spPr>
          <p:txBody>
            <a:bodyPr wrap="none" anchor="ctr" anchorCtr="0">
              <a:noAutofit/>
              <a:scene3d>
                <a:camera prst="orthographicFront"/>
                <a:lightRig rig="threePt" dir="t"/>
              </a:scene3d>
              <a:sp3d extrusionH="57150" contourW="25400">
                <a:bevelT w="0" prst="coolSlant"/>
              </a:sp3d>
            </a:bodyPr>
            <a:lstStyle/>
            <a:p>
              <a:pPr algn="ctr"/>
              <a:r>
                <a:rPr lang="en-US" altLang="ko-KR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Dinmed"/>
                  <a:ea typeface="-윤고딕130"/>
                </a:rPr>
                <a:t>2000</a:t>
              </a:r>
              <a:r>
                <a:rPr lang="ko-KR" altLang="en-US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Dinmed"/>
                  <a:ea typeface="-윤고딕130"/>
                </a:rPr>
                <a:t>년대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6782783" y="1916832"/>
              <a:ext cx="1101585" cy="288032"/>
            </a:xfrm>
            <a:prstGeom prst="rect">
              <a:avLst/>
            </a:prstGeom>
          </p:spPr>
          <p:txBody>
            <a:bodyPr wrap="none" anchor="ctr" anchorCtr="0">
              <a:noAutofit/>
              <a:scene3d>
                <a:camera prst="orthographicFront"/>
                <a:lightRig rig="threePt" dir="t"/>
              </a:scene3d>
              <a:sp3d extrusionH="57150" contourW="25400">
                <a:bevelT w="0" prst="coolSlant"/>
              </a:sp3d>
            </a:bodyPr>
            <a:lstStyle/>
            <a:p>
              <a:pPr algn="ctr"/>
              <a:r>
                <a:rPr lang="en-US" altLang="ko-KR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Dinmed"/>
                  <a:ea typeface="-윤고딕130"/>
                </a:rPr>
                <a:t>2010</a:t>
              </a:r>
              <a:r>
                <a:rPr lang="ko-KR" altLang="en-US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Dinmed"/>
                  <a:ea typeface="-윤고딕130"/>
                </a:rPr>
                <a:t>년대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259632" y="2405956"/>
              <a:ext cx="936104" cy="59099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 contourW="44450">
                <a:bevelT w="0" prst="artDeco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9pPr>
            </a:lstStyle>
            <a:p>
              <a:pPr algn="ctr" defTabSz="1330325" eaLnBrk="0" fontAlgn="auto" hangingPunct="0">
                <a:spcBef>
                  <a:spcPts val="0"/>
                </a:spcBef>
                <a:spcAft>
                  <a:spcPts val="0"/>
                </a:spcAft>
                <a:buSzPct val="120000"/>
                <a:defRPr/>
              </a:pPr>
              <a:r>
                <a:rPr lang="ko-KR" altLang="en-US" b="1" kern="0" dirty="0" smtClean="0">
                  <a:solidFill>
                    <a:srgbClr val="D6ECFF">
                      <a:lumMod val="25000"/>
                    </a:srgbClr>
                  </a:solidFill>
                  <a:latin typeface="-윤고딕130"/>
                  <a:ea typeface="-윤고딕130"/>
                  <a:cs typeface="Tahoma" pitchFamily="34" charset="0"/>
                </a:rPr>
                <a:t>정보화</a:t>
              </a:r>
              <a:endParaRPr lang="en-US" altLang="ko-KR" b="1" kern="0" dirty="0" smtClean="0"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Tahoma" pitchFamily="34" charset="0"/>
              </a:endParaRPr>
            </a:p>
            <a:p>
              <a:pPr algn="ctr" defTabSz="1330325" eaLnBrk="0" fontAlgn="auto" hangingPunct="0">
                <a:spcBef>
                  <a:spcPts val="0"/>
                </a:spcBef>
                <a:spcAft>
                  <a:spcPts val="0"/>
                </a:spcAft>
                <a:buSzPct val="120000"/>
                <a:defRPr/>
              </a:pPr>
              <a:r>
                <a:rPr lang="ko-KR" altLang="en-US" b="1" kern="0" dirty="0" smtClean="0">
                  <a:solidFill>
                    <a:srgbClr val="D6ECFF">
                      <a:lumMod val="25000"/>
                    </a:srgbClr>
                  </a:solidFill>
                  <a:latin typeface="-윤고딕130"/>
                  <a:ea typeface="-윤고딕130"/>
                  <a:cs typeface="Tahoma" pitchFamily="34" charset="0"/>
                </a:rPr>
                <a:t>도입단계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4067944" y="1700808"/>
              <a:ext cx="936104" cy="59099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 contourW="44450">
                <a:bevelT w="0" prst="artDeco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9pPr>
            </a:lstStyle>
            <a:p>
              <a:pPr algn="ctr" defTabSz="1330325" eaLnBrk="0" fontAlgn="auto" hangingPunct="0">
                <a:spcBef>
                  <a:spcPts val="0"/>
                </a:spcBef>
                <a:spcAft>
                  <a:spcPts val="0"/>
                </a:spcAft>
                <a:buSzPct val="120000"/>
                <a:defRPr/>
              </a:pPr>
              <a:r>
                <a:rPr lang="ko-KR" altLang="en-US" b="1" kern="0" dirty="0" smtClean="0"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  <a:cs typeface="Tahoma" pitchFamily="34" charset="0"/>
                </a:rPr>
                <a:t>정보화</a:t>
              </a:r>
              <a:endParaRPr lang="en-US" altLang="ko-KR" b="1" kern="0" dirty="0" smtClean="0">
                <a:solidFill>
                  <a:srgbClr val="00ADDC">
                    <a:lumMod val="50000"/>
                  </a:srgbClr>
                </a:solidFill>
                <a:latin typeface="-윤고딕130"/>
                <a:ea typeface="-윤고딕130"/>
                <a:cs typeface="Tahoma" pitchFamily="34" charset="0"/>
              </a:endParaRPr>
            </a:p>
            <a:p>
              <a:pPr algn="ctr" defTabSz="1330325" eaLnBrk="0" fontAlgn="auto" hangingPunct="0">
                <a:spcBef>
                  <a:spcPts val="0"/>
                </a:spcBef>
                <a:spcAft>
                  <a:spcPts val="0"/>
                </a:spcAft>
                <a:buSzPct val="120000"/>
                <a:defRPr/>
              </a:pPr>
              <a:r>
                <a:rPr lang="ko-KR" altLang="en-US" b="1" kern="0" dirty="0" smtClean="0"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  <a:cs typeface="Tahoma" pitchFamily="34" charset="0"/>
                </a:rPr>
                <a:t>확</a:t>
              </a:r>
              <a:r>
                <a:rPr lang="ko-KR" altLang="en-US" b="1" kern="0" dirty="0"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  <a:cs typeface="Tahoma" pitchFamily="34" charset="0"/>
                </a:rPr>
                <a:t>산</a:t>
              </a:r>
              <a:r>
                <a:rPr lang="ko-KR" altLang="en-US" b="1" kern="0" dirty="0" smtClean="0"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  <a:cs typeface="Tahoma" pitchFamily="34" charset="0"/>
                </a:rPr>
                <a:t>단계</a:t>
              </a: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6804248" y="764704"/>
              <a:ext cx="936104" cy="59099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 contourW="44450">
                <a:bevelT w="0" prst="artDeco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9pPr>
            </a:lstStyle>
            <a:p>
              <a:pPr algn="ctr" defTabSz="1330325" eaLnBrk="0" fontAlgn="auto" hangingPunct="0">
                <a:spcBef>
                  <a:spcPts val="0"/>
                </a:spcBef>
                <a:spcAft>
                  <a:spcPts val="0"/>
                </a:spcAft>
                <a:buSzPct val="120000"/>
                <a:defRPr/>
              </a:pPr>
              <a:r>
                <a:rPr lang="en-US" altLang="ko-KR" b="1" kern="0" dirty="0" smtClean="0">
                  <a:solidFill>
                    <a:srgbClr val="006600"/>
                  </a:solidFill>
                  <a:effectLst>
                    <a:outerShdw blurRad="279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-윤고딕130"/>
                  <a:ea typeface="-윤고딕130"/>
                  <a:cs typeface="Tahoma" pitchFamily="34" charset="0"/>
                </a:rPr>
                <a:t>Data</a:t>
              </a:r>
              <a:r>
                <a:rPr lang="ko-KR" altLang="en-US" b="1" kern="0" dirty="0" smtClean="0">
                  <a:solidFill>
                    <a:srgbClr val="006600"/>
                  </a:solidFill>
                  <a:effectLst>
                    <a:outerShdw blurRad="279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-윤고딕130"/>
                  <a:ea typeface="-윤고딕130"/>
                  <a:cs typeface="Tahoma" pitchFamily="34" charset="0"/>
                </a:rPr>
                <a:t>기반 </a:t>
              </a:r>
              <a:endParaRPr lang="en-US" altLang="ko-KR" b="1" kern="0" dirty="0" smtClean="0">
                <a:solidFill>
                  <a:srgbClr val="006600"/>
                </a:solidFill>
                <a:effectLst>
                  <a:outerShdw blurRad="279400" dir="2700000" algn="tl" rotWithShape="0">
                    <a:prstClr val="black">
                      <a:alpha val="40000"/>
                    </a:prstClr>
                  </a:outerShdw>
                </a:effectLst>
                <a:latin typeface="-윤고딕130"/>
                <a:ea typeface="-윤고딕130"/>
                <a:cs typeface="Tahoma" pitchFamily="34" charset="0"/>
              </a:endParaRPr>
            </a:p>
            <a:p>
              <a:pPr algn="ctr" defTabSz="1330325" eaLnBrk="0" fontAlgn="auto" hangingPunct="0">
                <a:spcBef>
                  <a:spcPts val="0"/>
                </a:spcBef>
                <a:spcAft>
                  <a:spcPts val="0"/>
                </a:spcAft>
                <a:buSzPct val="120000"/>
                <a:defRPr/>
              </a:pPr>
              <a:r>
                <a:rPr lang="ko-KR" altLang="en-US" b="1" kern="0" dirty="0" err="1" smtClean="0">
                  <a:solidFill>
                    <a:srgbClr val="006600"/>
                  </a:solidFill>
                  <a:effectLst>
                    <a:outerShdw blurRad="279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-윤고딕130"/>
                  <a:ea typeface="-윤고딕130"/>
                  <a:cs typeface="Tahoma" pitchFamily="34" charset="0"/>
                </a:rPr>
                <a:t>신가치</a:t>
              </a:r>
              <a:r>
                <a:rPr lang="ko-KR" altLang="en-US" b="1" kern="0" dirty="0" smtClean="0">
                  <a:solidFill>
                    <a:srgbClr val="006600"/>
                  </a:solidFill>
                  <a:effectLst>
                    <a:outerShdw blurRad="279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-윤고딕130"/>
                  <a:ea typeface="-윤고딕130"/>
                  <a:cs typeface="Tahoma" pitchFamily="34" charset="0"/>
                </a:rPr>
                <a:t> 창출단계</a:t>
              </a: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395536" y="4077072"/>
              <a:ext cx="2736304" cy="1152128"/>
            </a:xfrm>
            <a:prstGeom prst="roundRect">
              <a:avLst>
                <a:gd name="adj" fmla="val 4909"/>
              </a:avLst>
            </a:prstGeom>
            <a:solidFill>
              <a:srgbClr val="FFFFFF">
                <a:alpha val="69804"/>
              </a:srgbClr>
            </a:solidFill>
            <a:ln w="12700" algn="ctr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marL="177800" lvl="1" indent="-177800">
                <a:spcAft>
                  <a:spcPts val="300"/>
                </a:spcAft>
                <a:buSzPct val="100000"/>
                <a:buFontTx/>
                <a:buBlip>
                  <a:blip r:embed="rId2"/>
                </a:buBlip>
                <a:tabLst>
                  <a:tab pos="482600" algn="l"/>
                </a:tabLst>
                <a:defRPr/>
              </a:pPr>
              <a:r>
                <a:rPr lang="ko-KR" altLang="en-US" sz="1600" b="1" spc="-15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기술도입</a:t>
              </a:r>
              <a:r>
                <a:rPr lang="en-US" altLang="ko-KR" sz="1600" b="1" spc="-15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 </a:t>
              </a:r>
              <a:r>
                <a:rPr lang="ko-KR" altLang="en-US" sz="1600" b="1" spc="-15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및 산업발전</a:t>
              </a:r>
              <a:r>
                <a:rPr lang="en-US" altLang="ko-KR" sz="1600" b="1" spc="-15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 </a:t>
              </a:r>
              <a:r>
                <a:rPr lang="ko-KR" altLang="en-US" sz="1600" b="1" spc="-15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중심</a:t>
              </a:r>
              <a:endParaRPr lang="en-US" altLang="ko-KR" sz="1600" b="1" spc="-15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177800" lvl="1" indent="-177800">
                <a:spcAft>
                  <a:spcPts val="300"/>
                </a:spcAft>
                <a:buSzPct val="100000"/>
                <a:buFontTx/>
                <a:buBlip>
                  <a:blip r:embed="rId2"/>
                </a:buBlip>
                <a:tabLst>
                  <a:tab pos="482600" algn="l"/>
                </a:tabLst>
                <a:defRPr/>
              </a:pP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정보화 기반구축 </a:t>
              </a:r>
              <a:endParaRPr lang="en-US" altLang="ko-KR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177800" lvl="1" indent="-177800">
                <a:spcAft>
                  <a:spcPts val="300"/>
                </a:spcAft>
                <a:buSzPct val="100000"/>
                <a:buFontTx/>
                <a:buBlip>
                  <a:blip r:embed="rId2"/>
                </a:buBlip>
                <a:tabLst>
                  <a:tab pos="482600" algn="l"/>
                </a:tabLst>
                <a:defRPr/>
              </a:pP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D6ECFF">
                      <a:lumMod val="50000"/>
                    </a:srgbClr>
                  </a:solidFill>
                  <a:latin typeface="-윤고딕130"/>
                  <a:ea typeface="-윤고딕130"/>
                </a:rPr>
                <a:t>정부주도의 정보화</a:t>
              </a:r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3201791" y="4077072"/>
              <a:ext cx="2740418" cy="1152128"/>
            </a:xfrm>
            <a:prstGeom prst="roundRect">
              <a:avLst>
                <a:gd name="adj" fmla="val 3439"/>
              </a:avLst>
            </a:prstGeom>
            <a:solidFill>
              <a:srgbClr val="FFFFFF">
                <a:alpha val="69804"/>
              </a:srgbClr>
            </a:solidFill>
            <a:ln w="12700" algn="ctr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marL="180975" lvl="1" indent="-180975">
                <a:spcAft>
                  <a:spcPts val="300"/>
                </a:spcAft>
                <a:buSzPct val="100000"/>
                <a:buFontTx/>
                <a:buBlip>
                  <a:blip r:embed="rId3"/>
                </a:buBlip>
                <a:tabLst>
                  <a:tab pos="482600" algn="l"/>
                </a:tabLst>
                <a:defRPr/>
              </a:pPr>
              <a:r>
                <a:rPr lang="en-US" altLang="ko-KR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IT</a:t>
              </a: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자원의 공유 및 개방 </a:t>
              </a:r>
              <a:endParaRPr lang="en-US" altLang="ko-KR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ADDC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180975" lvl="1" indent="-180975">
                <a:spcAft>
                  <a:spcPts val="300"/>
                </a:spcAft>
                <a:buSzPct val="100000"/>
                <a:buFontTx/>
                <a:buBlip>
                  <a:blip r:embed="rId3"/>
                </a:buBlip>
                <a:tabLst>
                  <a:tab pos="482600" algn="l"/>
                </a:tabLst>
                <a:defRPr/>
              </a:pPr>
              <a:r>
                <a:rPr lang="en-US" altLang="ko-KR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IT</a:t>
              </a: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를 통한 </a:t>
              </a:r>
              <a:r>
                <a:rPr lang="ko-KR" altLang="en-US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서비스 고도화</a:t>
              </a:r>
              <a:endParaRPr lang="en-US" altLang="ko-KR" sz="1600" b="1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ADDC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180975" lvl="1" indent="-180975">
                <a:spcAft>
                  <a:spcPts val="300"/>
                </a:spcAft>
                <a:buSzPct val="100000"/>
                <a:buFontTx/>
                <a:buBlip>
                  <a:blip r:embed="rId3"/>
                </a:buBlip>
                <a:tabLst>
                  <a:tab pos="482600" algn="l"/>
                </a:tabLst>
                <a:defRPr/>
              </a:pPr>
              <a:r>
                <a:rPr lang="ko-KR" altLang="en-US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정보화 </a:t>
              </a: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00ADDC">
                      <a:lumMod val="50000"/>
                    </a:srgbClr>
                  </a:solidFill>
                  <a:latin typeface="-윤고딕130"/>
                  <a:ea typeface="-윤고딕130"/>
                </a:rPr>
                <a:t>구축기반의 활용 </a:t>
              </a:r>
              <a:endParaRPr lang="en-US" altLang="ko-KR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ADDC">
                    <a:lumMod val="50000"/>
                  </a:srgbClr>
                </a:solidFill>
                <a:latin typeface="-윤고딕130"/>
                <a:ea typeface="-윤고딕130"/>
              </a:endParaRP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6012160" y="4077072"/>
              <a:ext cx="2592288" cy="1152128"/>
            </a:xfrm>
            <a:prstGeom prst="roundRect">
              <a:avLst>
                <a:gd name="adj" fmla="val 3439"/>
              </a:avLst>
            </a:prstGeom>
            <a:solidFill>
              <a:srgbClr val="FFFFFF">
                <a:alpha val="69804"/>
              </a:srgbClr>
            </a:solidFill>
            <a:ln w="1270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marL="180975" lvl="1" indent="-180975">
                <a:spcAft>
                  <a:spcPts val="300"/>
                </a:spcAft>
                <a:buSzPct val="100000"/>
                <a:buFontTx/>
                <a:buBlip>
                  <a:blip r:embed="rId4"/>
                </a:buBlip>
                <a:tabLst>
                  <a:tab pos="482600" algn="l"/>
                </a:tabLst>
                <a:defRPr/>
              </a:pPr>
              <a:r>
                <a:rPr lang="ko-KR" altLang="en-US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미래먹거리 및 새로운 </a:t>
              </a:r>
              <a:endParaRPr lang="en-US" altLang="ko-KR" sz="1600" b="1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A5D800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0" lvl="1">
                <a:spcAft>
                  <a:spcPts val="300"/>
                </a:spcAft>
                <a:buSzPct val="100000"/>
                <a:tabLst>
                  <a:tab pos="482600" algn="l"/>
                </a:tabLst>
                <a:defRPr/>
              </a:pPr>
              <a:r>
                <a:rPr lang="en-US" altLang="ko-KR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 </a:t>
              </a:r>
              <a:r>
                <a:rPr lang="en-US" altLang="ko-KR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  </a:t>
              </a:r>
              <a:r>
                <a:rPr lang="ko-KR" altLang="en-US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일자리 창출</a:t>
              </a:r>
              <a:endParaRPr lang="en-US" altLang="ko-KR" sz="1600" b="1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A5D800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180975" lvl="1" indent="-180975">
                <a:spcAft>
                  <a:spcPts val="300"/>
                </a:spcAft>
                <a:buSzPct val="100000"/>
                <a:buFontTx/>
                <a:buBlip>
                  <a:blip r:embed="rId4"/>
                </a:buBlip>
                <a:tabLst>
                  <a:tab pos="482600" algn="l"/>
                </a:tabLst>
                <a:defRPr/>
              </a:pPr>
              <a:r>
                <a:rPr lang="ko-KR" altLang="en-US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맞춤형 </a:t>
              </a: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사회현안 해결</a:t>
              </a:r>
              <a:endParaRPr lang="en-US" altLang="ko-KR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A5D800">
                    <a:lumMod val="50000"/>
                  </a:srgbClr>
                </a:solidFill>
                <a:latin typeface="-윤고딕130"/>
                <a:ea typeface="-윤고딕130"/>
              </a:endParaRPr>
            </a:p>
            <a:p>
              <a:pPr marL="180975" lvl="1" indent="-180975">
                <a:spcAft>
                  <a:spcPts val="300"/>
                </a:spcAft>
                <a:buSzPct val="100000"/>
                <a:buFontTx/>
                <a:buBlip>
                  <a:blip r:embed="rId4"/>
                </a:buBlip>
                <a:tabLst>
                  <a:tab pos="482600" algn="l"/>
                </a:tabLst>
                <a:defRPr/>
              </a:pPr>
              <a:r>
                <a:rPr lang="ko-KR" altLang="en-US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미래 </a:t>
              </a:r>
              <a:r>
                <a:rPr lang="ko-KR" altLang="en-US" sz="1600" b="1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A5D800">
                      <a:lumMod val="50000"/>
                    </a:srgbClr>
                  </a:solidFill>
                  <a:latin typeface="-윤고딕130"/>
                  <a:ea typeface="-윤고딕130"/>
                </a:rPr>
                <a:t>변화 선제대응</a:t>
              </a:r>
              <a:endParaRPr lang="en-US" altLang="ko-KR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A5D800">
                    <a:lumMod val="50000"/>
                  </a:srgbClr>
                </a:solidFill>
                <a:latin typeface="-윤고딕130"/>
                <a:ea typeface="-윤고딕13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331640" y="3763508"/>
              <a:ext cx="827471" cy="33855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latin typeface="-윤고딕130"/>
                  <a:ea typeface="-윤고딕130"/>
                </a:rPr>
                <a:t>Phase1</a:t>
              </a:r>
              <a:endParaRPr lang="ko-KR" altLang="en-US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-윤고딕130"/>
                <a:ea typeface="-윤고딕13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4137143" y="3234462"/>
              <a:ext cx="856325" cy="33855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latin typeface="-윤고딕130"/>
                  <a:ea typeface="-윤고딕130"/>
                </a:rPr>
                <a:t>Phase2</a:t>
              </a:r>
              <a:endParaRPr lang="ko-KR" altLang="en-US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-윤고딕130"/>
                <a:ea typeface="-윤고딕130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844137" y="2483024"/>
              <a:ext cx="856325" cy="338554"/>
            </a:xfrm>
            <a:prstGeom prst="rect">
              <a:avLst/>
            </a:prstGeom>
            <a:solidFill>
              <a:srgbClr val="00660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latin typeface="-윤고딕130"/>
                  <a:ea typeface="-윤고딕130"/>
                </a:rPr>
                <a:t>Phase3</a:t>
              </a:r>
              <a:endParaRPr lang="ko-KR" altLang="en-US" sz="1600" b="1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-윤고딕130"/>
                <a:ea typeface="-윤고딕13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06605" y="1393612"/>
              <a:ext cx="11012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rPr>
                <a:t>정보화</a:t>
              </a:r>
              <a:endParaRPr lang="en-US" altLang="ko-KR" sz="14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ctr"/>
              <a:r>
                <a:rPr lang="ko-KR" altLang="en-US" sz="1400" dirty="0" smtClean="0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rPr>
                <a:t>기반완성</a:t>
              </a:r>
              <a:endParaRPr lang="ko-KR" altLang="en-US" sz="14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5" name="원호 24"/>
            <p:cNvSpPr/>
            <p:nvPr/>
          </p:nvSpPr>
          <p:spPr>
            <a:xfrm>
              <a:off x="2615412" y="1998272"/>
              <a:ext cx="1320888" cy="1286712"/>
            </a:xfrm>
            <a:prstGeom prst="arc">
              <a:avLst>
                <a:gd name="adj1" fmla="val 10267871"/>
                <a:gd name="adj2" fmla="val 19960389"/>
              </a:avLst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원호 25"/>
            <p:cNvSpPr/>
            <p:nvPr/>
          </p:nvSpPr>
          <p:spPr>
            <a:xfrm>
              <a:off x="5379657" y="1402514"/>
              <a:ext cx="1320888" cy="1286712"/>
            </a:xfrm>
            <a:prstGeom prst="arc">
              <a:avLst>
                <a:gd name="adj1" fmla="val 10267871"/>
                <a:gd name="adj2" fmla="val 20011339"/>
              </a:avLst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85003" y="794859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rPr>
                <a:t>축적된</a:t>
              </a:r>
              <a:endParaRPr lang="en-US" altLang="ko-KR" sz="14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ctr"/>
              <a:r>
                <a:rPr lang="en-US" altLang="ko-KR" sz="1400" dirty="0" smtClean="0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rPr>
                <a:t>Data</a:t>
              </a:r>
              <a:endParaRPr lang="ko-KR" altLang="en-US" sz="14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395536" y="5286872"/>
              <a:ext cx="2736304" cy="6480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5000"/>
                </a:lnSpc>
              </a:pPr>
              <a:r>
                <a:rPr lang="ko-KR" altLang="en-US" sz="1400" dirty="0" err="1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국가기간망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사업</a:t>
              </a:r>
              <a:endPara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>
                <a:lnSpc>
                  <a:spcPct val="125000"/>
                </a:lnSpc>
              </a:pPr>
              <a:r>
                <a:rPr lang="ko-KR" altLang="en-US" sz="14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초고속 정보통신망 구축</a:t>
              </a:r>
              <a:endParaRPr lang="ko-KR" altLang="en-US" sz="1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9" name="Rectangle 165"/>
            <p:cNvSpPr>
              <a:spLocks noChangeArrowheads="1"/>
            </p:cNvSpPr>
            <p:nvPr/>
          </p:nvSpPr>
          <p:spPr bwMode="auto">
            <a:xfrm>
              <a:off x="6040102" y="5290538"/>
              <a:ext cx="2564346" cy="645605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66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25000"/>
                </a:lnSpc>
              </a:pPr>
              <a:r>
                <a:rPr lang="en-US" altLang="ko-KR" sz="14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ICT</a:t>
              </a:r>
              <a:r>
                <a:rPr lang="ko-KR" altLang="en-US" sz="14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의 창조적 활용</a:t>
              </a:r>
              <a:endParaRPr lang="ko-KR" altLang="en-US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3201791" y="5301208"/>
              <a:ext cx="2738361" cy="6480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5000"/>
                </a:lnSpc>
              </a:pPr>
              <a:r>
                <a:rPr lang="ko-KR" altLang="en-US" sz="14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분야별 정보화 촉진 및</a:t>
              </a:r>
              <a:endPara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>
                <a:lnSpc>
                  <a:spcPct val="125000"/>
                </a:lnSpc>
              </a:pPr>
              <a:r>
                <a:rPr lang="ko-KR" altLang="en-US" sz="14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전자정부 등 시스템 구축</a:t>
              </a:r>
              <a:endParaRPr lang="ko-KR" altLang="en-US" sz="1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564774" y="6418833"/>
              <a:ext cx="1537600" cy="3580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ko-KR" altLang="en-US" sz="1600" b="1" dirty="0">
                  <a:solidFill>
                    <a:srgbClr val="D6ECFF">
                      <a:lumMod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국가정보화 </a:t>
              </a:r>
              <a:r>
                <a:rPr lang="en-US" altLang="ko-KR" sz="1600" b="1" dirty="0">
                  <a:solidFill>
                    <a:srgbClr val="D6ECFF">
                      <a:lumMod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3.0</a:t>
              </a:r>
              <a:endParaRPr lang="ko-KR" altLang="en-US" sz="1600" b="1" dirty="0">
                <a:solidFill>
                  <a:srgbClr val="D6ECFF">
                    <a:lumMod val="25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816742" y="6449273"/>
              <a:ext cx="1537600" cy="3580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ko-KR" altLang="en-US" sz="1600" b="1" dirty="0">
                  <a:solidFill>
                    <a:srgbClr val="D6ECFF">
                      <a:lumMod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국가정보화 </a:t>
              </a:r>
              <a:r>
                <a:rPr lang="en-US" altLang="ko-KR" sz="1600" b="1" dirty="0" smtClean="0">
                  <a:solidFill>
                    <a:srgbClr val="D6ECFF">
                      <a:lumMod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2.0</a:t>
              </a:r>
              <a:endParaRPr lang="ko-KR" altLang="en-US" sz="1600" b="1" dirty="0">
                <a:solidFill>
                  <a:srgbClr val="D6ECFF">
                    <a:lumMod val="25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936422" y="6455329"/>
              <a:ext cx="1537600" cy="3580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ko-KR" altLang="en-US" sz="1600" b="1" dirty="0">
                  <a:solidFill>
                    <a:srgbClr val="D6ECFF">
                      <a:lumMod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국가정보화 </a:t>
              </a:r>
              <a:r>
                <a:rPr lang="en-US" altLang="ko-KR" sz="1600" b="1" dirty="0" smtClean="0">
                  <a:solidFill>
                    <a:srgbClr val="D6ECFF">
                      <a:lumMod val="25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1.0</a:t>
              </a:r>
              <a:endParaRPr lang="ko-KR" altLang="en-US" sz="1600" b="1" dirty="0">
                <a:solidFill>
                  <a:srgbClr val="D6ECFF">
                    <a:lumMod val="25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395536" y="6007721"/>
              <a:ext cx="2736304" cy="44760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초고속 인터넷 보급률 </a:t>
              </a:r>
              <a:endParaRPr lang="en-US" altLang="ko-KR" sz="1400" b="1" kern="0" dirty="0" smtClean="0">
                <a:solidFill>
                  <a:sysClr val="window" lastClr="FFFFFF"/>
                </a:solidFill>
                <a:latin typeface="맑은 고딕"/>
                <a:ea typeface="맑은 고딕"/>
              </a:endParaRPr>
            </a:p>
            <a:p>
              <a:pPr algn="ctr" latinLnBrk="0">
                <a:defRPr/>
              </a:pP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세계 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위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{’05</a:t>
              </a: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년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)</a:t>
              </a:r>
              <a:endParaRPr lang="ko-KR" altLang="en-US" sz="1400" b="1" kern="0" dirty="0">
                <a:solidFill>
                  <a:sysClr val="window" lastClr="FFFFFF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241527" y="6007721"/>
              <a:ext cx="2698625" cy="44760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전자정부 세계 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위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(’10</a:t>
              </a: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년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, ’12</a:t>
              </a: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년</a:t>
              </a: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)</a:t>
              </a:r>
              <a:endParaRPr lang="ko-KR" altLang="en-US" sz="1400" b="1" kern="0" dirty="0">
                <a:solidFill>
                  <a:sysClr val="window" lastClr="FFFFFF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055919" y="6007426"/>
              <a:ext cx="2548529" cy="44760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altLang="ko-KR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Data</a:t>
              </a:r>
              <a:r>
                <a:rPr lang="ko-KR" altLang="en-US" sz="1400" b="1" kern="0" dirty="0" smtClean="0">
                  <a:solidFill>
                    <a:sysClr val="window" lastClr="FFFFFF"/>
                  </a:solidFill>
                  <a:latin typeface="맑은 고딕"/>
                  <a:ea typeface="맑은 고딕"/>
                </a:rPr>
                <a:t>기반 창조강국으로 도약</a:t>
              </a:r>
              <a:endParaRPr lang="ko-KR" altLang="en-US" sz="1400" b="1" kern="0" dirty="0">
                <a:solidFill>
                  <a:sysClr val="window" lastClr="FFFFFF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37530" y="332656"/>
              <a:ext cx="6882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ICT </a:t>
              </a:r>
              <a:r>
                <a:rPr lang="ko-KR" altLang="en-US" b="1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인프라 기반 국가정보화에서 데이터 기반 국가정보화로 혁신</a:t>
              </a:r>
              <a:endParaRPr lang="ko-KR" altLang="en-US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323528" y="6597352"/>
            <a:ext cx="80169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 latinLnBrk="0"/>
            <a:r>
              <a:rPr lang="en-US" altLang="ko-KR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0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한국정보화진흥원</a:t>
            </a:r>
            <a:r>
              <a:rPr lang="en-US" altLang="ko-KR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데이터 분석 기반의 </a:t>
            </a:r>
            <a:r>
              <a:rPr lang="ko-KR" altLang="en-US" sz="10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新국가정보화</a:t>
            </a:r>
            <a:r>
              <a:rPr lang="ko-KR" altLang="en-US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전략</a:t>
            </a:r>
            <a:r>
              <a:rPr lang="en-US" altLang="ko-KR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 2013. 2)</a:t>
            </a:r>
            <a:endParaRPr lang="ko-KR" altLang="en-US" sz="105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3561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모서리가 둥근 직사각형 34"/>
          <p:cNvSpPr/>
          <p:nvPr/>
        </p:nvSpPr>
        <p:spPr>
          <a:xfrm>
            <a:off x="1524938" y="5416649"/>
            <a:ext cx="5868922" cy="100811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21C </a:t>
            </a:r>
            <a:r>
              <a:rPr lang="ko-KR" altLang="en-US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시대정신</a:t>
            </a:r>
            <a:r>
              <a:rPr lang="en-US" altLang="ko-KR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개방 </a:t>
            </a:r>
            <a:r>
              <a:rPr lang="en-US" altLang="ko-KR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공유</a:t>
            </a:r>
            <a:r>
              <a:rPr lang="en-US" altLang="ko-KR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 · </a:t>
            </a:r>
            <a:r>
              <a:rPr lang="ko-KR" altLang="en-US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협력</a:t>
            </a:r>
            <a:r>
              <a:rPr lang="en-US" altLang="ko-KR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 · </a:t>
            </a:r>
            <a:r>
              <a:rPr lang="ko-KR" altLang="en-US" sz="2400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창조</a:t>
            </a:r>
            <a:endParaRPr lang="ko-KR" altLang="en-US" sz="2400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1672233"/>
            <a:ext cx="3024336" cy="4032448"/>
          </a:xfrm>
          <a:prstGeom prst="roundRect">
            <a:avLst>
              <a:gd name="adj" fmla="val 8771"/>
            </a:avLst>
          </a:prstGeom>
          <a:solidFill>
            <a:sysClr val="window" lastClr="FFFFFF"/>
          </a:solidFill>
          <a:ln w="25400">
            <a:solidFill>
              <a:srgbClr val="D6ECFF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400" b="0" kern="0" spc="-5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>
                  <a:lumMod val="50000"/>
                  <a:lumOff val="50000"/>
                </a:sys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724128" y="1528217"/>
            <a:ext cx="3024336" cy="4032448"/>
          </a:xfrm>
          <a:prstGeom prst="roundRect">
            <a:avLst>
              <a:gd name="adj" fmla="val 8771"/>
            </a:avLst>
          </a:prstGeom>
          <a:solidFill>
            <a:sysClr val="window" lastClr="FFFFFF"/>
          </a:solidFill>
          <a:ln w="25400">
            <a:solidFill>
              <a:srgbClr val="D6ECFF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400" b="0" kern="0" spc="-5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CC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49840" y="68139"/>
            <a:ext cx="8194160" cy="63408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새로운 방법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더 나은 방법으로 더 큰 가능성 추구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pPr>
              <a:defRPr/>
            </a:pPr>
            <a:fld id="{D39A335D-4FA9-414F-985D-B1B3F024A852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27399"/>
            <a:ext cx="3168352" cy="8608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6ECFF">
                  <a:lumMod val="50000"/>
                  <a:shade val="30000"/>
                  <a:satMod val="115000"/>
                </a:srgbClr>
              </a:gs>
              <a:gs pos="50000">
                <a:srgbClr val="D6ECFF">
                  <a:lumMod val="50000"/>
                  <a:shade val="67500"/>
                  <a:satMod val="115000"/>
                </a:srgbClr>
              </a:gs>
              <a:gs pos="100000">
                <a:srgbClr val="D6ECFF">
                  <a:lumMod val="5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rIns="324000" anchor="ctr" anchorCtr="0">
            <a:noAutofit/>
          </a:bodyPr>
          <a:lstStyle/>
          <a:p>
            <a:pPr marL="92075" indent="92075" algn="ctr" fontAlgn="auto" latinLnBrk="0">
              <a:spcBef>
                <a:spcPts val="0"/>
              </a:spcBef>
              <a:spcAft>
                <a:spcPts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0" lang="ko-KR" altLang="en-US" sz="240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우리사회 </a:t>
            </a:r>
            <a:r>
              <a:rPr kumimoji="0" lang="ko-KR" altLang="en-US" sz="240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이</a:t>
            </a:r>
            <a:r>
              <a:rPr kumimoji="0" lang="ko-KR" altLang="en-US" sz="240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슈</a:t>
            </a:r>
            <a:endParaRPr kumimoji="0" lang="en-US" altLang="ko-KR" sz="2400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갈매기형 수장 7"/>
          <p:cNvSpPr/>
          <p:nvPr/>
        </p:nvSpPr>
        <p:spPr>
          <a:xfrm>
            <a:off x="3707904" y="1801390"/>
            <a:ext cx="1798967" cy="3590699"/>
          </a:xfrm>
          <a:prstGeom prst="chevron">
            <a:avLst/>
          </a:prstGeom>
          <a:solidFill>
            <a:srgbClr val="F77831">
              <a:alpha val="30000"/>
            </a:srgbClr>
          </a:solidFill>
          <a:ln w="25400" cap="flat" cmpd="sng" algn="ctr">
            <a:solidFill>
              <a:srgbClr val="F7783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2608" y="1024161"/>
            <a:ext cx="3491880" cy="8608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6ECFF">
                  <a:lumMod val="50000"/>
                  <a:shade val="30000"/>
                  <a:satMod val="115000"/>
                </a:srgbClr>
              </a:gs>
              <a:gs pos="50000">
                <a:srgbClr val="D6ECFF">
                  <a:lumMod val="50000"/>
                  <a:shade val="67500"/>
                  <a:satMod val="115000"/>
                </a:srgbClr>
              </a:gs>
              <a:gs pos="100000">
                <a:srgbClr val="D6ECFF">
                  <a:lumMod val="5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rIns="324000" anchor="ctr" anchorCtr="0">
            <a:noAutofit/>
          </a:bodyPr>
          <a:lstStyle/>
          <a:p>
            <a:pPr marL="92075" indent="92075" algn="ctr" fontAlgn="auto" latinLnBrk="0">
              <a:spcBef>
                <a:spcPts val="0"/>
              </a:spcBef>
              <a:spcAft>
                <a:spcPts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0" lang="ko-KR" altLang="en-US" sz="2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우리사회 지향점</a:t>
            </a:r>
            <a:endParaRPr kumimoji="0" lang="en-US" altLang="ko-KR" sz="2400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80829" y="217628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청년일자리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91198" y="502699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부패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04936" y="354357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고령화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204378" y="512757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불신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079301" y="322679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격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차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691417" y="386104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불확실성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267744" y="243470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갈등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012160" y="223510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행복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152914" y="303808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공존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068905" y="376046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신뢰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308304" y="487327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복지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660213" y="215128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희망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740352" y="371703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기회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393860" y="2866752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ko-KR" altLang="en-US" sz="240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일자리 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046457" y="463482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투명성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948264" y="34290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성</a:t>
            </a:r>
            <a:r>
              <a:rPr lang="ko-KR" altLang="en-US" sz="2400" dirty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장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891198" y="2890613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저성장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56642" y="4445716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불공정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876256" y="4162896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공정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812379" y="2422543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상생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563888" y="1960265"/>
            <a:ext cx="1942982" cy="6750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ko-KR" altLang="en-US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국민의 </a:t>
            </a:r>
            <a:r>
              <a:rPr kumimoji="0" lang="en-US" altLang="ko-KR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kumimoji="0" lang="en-US" altLang="ko-KR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</a:br>
            <a:r>
              <a:rPr kumimoji="0" lang="ko-KR" altLang="en-US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창의성</a:t>
            </a:r>
            <a:endParaRPr kumimoji="0" lang="en-US" altLang="ko-KR" sz="2000" cap="all" dirty="0">
              <a:ln w="0"/>
              <a:solidFill>
                <a:srgbClr val="EE0000">
                  <a:lumMod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563888" y="3256409"/>
            <a:ext cx="1942982" cy="6750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ko-KR" altLang="en-US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과학기술</a:t>
            </a:r>
            <a:r>
              <a:rPr kumimoji="0" lang="en-US" altLang="ko-KR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kumimoji="0" lang="en-US" altLang="ko-KR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</a:br>
            <a:r>
              <a:rPr kumimoji="0" lang="en-US" altLang="ko-KR" sz="2000" cap="all" dirty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ICT</a:t>
            </a:r>
            <a:endParaRPr lang="ko-KR" altLang="en-US" sz="2000" cap="all" dirty="0">
              <a:ln w="0"/>
              <a:solidFill>
                <a:srgbClr val="EE0000">
                  <a:lumMod val="50000"/>
                </a:srgb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345020" y="2524389"/>
            <a:ext cx="587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4800" cap="all" dirty="0" smtClean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+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563888" y="4564493"/>
            <a:ext cx="1942982" cy="6750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ko-KR" altLang="en-US" sz="2000" cap="all" dirty="0" smtClean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데이터</a:t>
            </a:r>
            <a:r>
              <a:rPr kumimoji="0" lang="en-US" altLang="ko-KR" sz="2000" cap="all" dirty="0" smtClean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&amp;</a:t>
            </a:r>
          </a:p>
          <a:p>
            <a:pPr algn="ctr"/>
            <a:r>
              <a:rPr kumimoji="0" lang="ko-KR" altLang="en-US" sz="2000" cap="all" dirty="0" err="1" smtClean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endParaRPr lang="ko-KR" altLang="en-US" sz="2000" cap="all" dirty="0">
              <a:ln w="0"/>
              <a:solidFill>
                <a:srgbClr val="EE0000">
                  <a:lumMod val="50000"/>
                </a:srgbClr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345020" y="3832473"/>
            <a:ext cx="587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4800" cap="all" dirty="0" smtClean="0">
                <a:ln w="0"/>
                <a:solidFill>
                  <a:srgbClr val="EE0000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+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813724" y="4509120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재해재난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889061" y="4365104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rPr>
              <a:t>안전</a:t>
            </a:r>
            <a:endParaRPr lang="ko-KR" altLang="en-US" sz="2400" dirty="0">
              <a:solidFill>
                <a:srgbClr val="00B05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2709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2575973"/>
            <a:ext cx="9144000" cy="936104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gradFill>
              <a:gsLst>
                <a:gs pos="0">
                  <a:schemeClr val="bg2">
                    <a:lumMod val="5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-36512" y="2720859"/>
            <a:ext cx="92170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5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5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500" b="0" dirty="0" err="1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35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5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추진현황 및 선진사례</a:t>
            </a:r>
            <a:endParaRPr lang="ko-KR" altLang="en-US" sz="3500" b="0" dirty="0">
              <a:solidFill>
                <a:schemeClr val="bg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5907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마스터플랜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스마트국가 실현전략</a:t>
            </a:r>
            <a:endParaRPr lang="en-US" altLang="ko-KR" sz="18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1" y="4581129"/>
            <a:ext cx="8768445" cy="53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 rot="5400000">
            <a:off x="-936612" y="2528901"/>
            <a:ext cx="4464496" cy="1944216"/>
          </a:xfrm>
          <a:prstGeom prst="roundRect">
            <a:avLst>
              <a:gd name="adj" fmla="val 3252"/>
            </a:avLst>
          </a:prstGeom>
          <a:gradFill>
            <a:gsLst>
              <a:gs pos="0">
                <a:schemeClr val="bg1"/>
              </a:gs>
              <a:gs pos="80000">
                <a:schemeClr val="bg1">
                  <a:alpha val="0"/>
                </a:schemeClr>
              </a:gs>
            </a:gsLst>
            <a:lin ang="16200000" scaled="1"/>
          </a:gradFill>
          <a:ln>
            <a:gradFill>
              <a:gsLst>
                <a:gs pos="20000">
                  <a:schemeClr val="bg2">
                    <a:lumMod val="50000"/>
                    <a:alpha val="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 rot="16200000">
            <a:off x="5668867" y="2476149"/>
            <a:ext cx="4464496" cy="2049719"/>
          </a:xfrm>
          <a:prstGeom prst="roundRect">
            <a:avLst>
              <a:gd name="adj" fmla="val 3252"/>
            </a:avLst>
          </a:prstGeom>
          <a:gradFill>
            <a:gsLst>
              <a:gs pos="0">
                <a:schemeClr val="bg1"/>
              </a:gs>
              <a:gs pos="80000">
                <a:schemeClr val="bg1">
                  <a:alpha val="0"/>
                </a:schemeClr>
              </a:gs>
            </a:gsLst>
            <a:lin ang="16200000" scaled="1"/>
          </a:gradFill>
          <a:ln>
            <a:gradFill>
              <a:gsLst>
                <a:gs pos="20000">
                  <a:schemeClr val="bg2">
                    <a:lumMod val="50000"/>
                    <a:alpha val="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861" y="1458651"/>
            <a:ext cx="88001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endParaRPr lang="en-US" altLang="ko-KR" sz="700" kern="0" dirty="0">
              <a:solidFill>
                <a:srgbClr val="EE0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algn="ctr" latinLnBrk="0"/>
            <a:r>
              <a:rPr lang="ko-KR" altLang="en-US" sz="440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스마트 국가 구현을 위한</a:t>
            </a:r>
            <a:endParaRPr lang="en-US" altLang="ko-KR" sz="4400" kern="0" dirty="0" smtClean="0">
              <a:gradFill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algn="ctr" latinLnBrk="0"/>
            <a:endParaRPr kumimoji="0" lang="en-US" altLang="ko-KR" sz="4400" b="0" kern="0" dirty="0">
              <a:gradFill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algn="ctr" latinLnBrk="0"/>
            <a:r>
              <a:rPr lang="ko-KR" altLang="en-US" sz="6000" kern="0" dirty="0" err="1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빅데이터</a:t>
            </a:r>
            <a:r>
              <a:rPr lang="ko-KR" altLang="en-US" sz="600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마스터플랜</a:t>
            </a:r>
            <a:endParaRPr kumimoji="0" lang="ko-KR" altLang="en-US" sz="6000" b="0" kern="0" dirty="0">
              <a:solidFill>
                <a:srgbClr val="EE0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0665" y="5580529"/>
            <a:ext cx="4132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u="sng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VIP </a:t>
            </a:r>
            <a:r>
              <a:rPr lang="ko-KR" altLang="en-US" sz="3200" u="sng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보고</a:t>
            </a:r>
            <a:r>
              <a:rPr lang="en-US" altLang="ko-KR" sz="2400" u="sng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(2012. 11. 28)</a:t>
            </a:r>
            <a:endParaRPr lang="ko-KR" altLang="en-US" sz="2400" u="sng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7501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15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마스터플랜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핵심 추진과제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1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59832" y="5085184"/>
            <a:ext cx="5726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1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행정안전부</a:t>
            </a:r>
            <a:r>
              <a:rPr lang="ko-KR" altLang="en-US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외</a:t>
            </a:r>
            <a:r>
              <a:rPr lang="en-US" altLang="ko-KR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스마트국가 구현을 위한 </a:t>
            </a:r>
            <a:r>
              <a:rPr lang="ko-KR" altLang="en-US" sz="11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마스터플랜</a:t>
            </a:r>
            <a:r>
              <a:rPr lang="en-US" altLang="ko-KR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VIP</a:t>
            </a:r>
            <a:r>
              <a:rPr lang="ko-KR" altLang="en-US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보고</a:t>
            </a:r>
            <a:r>
              <a:rPr lang="en-US" altLang="ko-KR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2012. 11. 28 </a:t>
            </a:r>
            <a:endParaRPr lang="ko-KR" altLang="en-US" sz="11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" y="1549762"/>
            <a:ext cx="9108505" cy="34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580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3968" y="6433591"/>
            <a:ext cx="486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새누리당</a:t>
            </a:r>
            <a:r>
              <a:rPr lang="en-US" altLang="ko-KR" sz="14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4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박근혜대통령 창조경제 정책발표 자료</a:t>
            </a:r>
            <a:r>
              <a:rPr lang="en-US" altLang="ko-KR" sz="14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, 2012.10.</a:t>
            </a:r>
            <a:endParaRPr lang="ko-KR" altLang="en-US" sz="1400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0" y="0"/>
            <a:ext cx="9143999" cy="6857999"/>
            <a:chOff x="0" y="0"/>
            <a:chExt cx="9143999" cy="6857999"/>
          </a:xfrm>
        </p:grpSpPr>
        <p:pic>
          <p:nvPicPr>
            <p:cNvPr id="1026" name="Picture 2" descr="F:\working station\0_박대표님\0_캠프2013\창조경제론\1p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0" y="0"/>
              <a:ext cx="9143999" cy="6857999"/>
            </a:xfrm>
            <a:prstGeom prst="rect">
              <a:avLst/>
            </a:prstGeom>
            <a:noFill/>
          </p:spPr>
        </p:pic>
        <p:sp>
          <p:nvSpPr>
            <p:cNvPr id="2" name="직사각형 1"/>
            <p:cNvSpPr/>
            <p:nvPr/>
          </p:nvSpPr>
          <p:spPr>
            <a:xfrm>
              <a:off x="3707904" y="6093296"/>
              <a:ext cx="1512168" cy="340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6" name="직선 연결선 5"/>
          <p:cNvCxnSpPr/>
          <p:nvPr/>
        </p:nvCxnSpPr>
        <p:spPr>
          <a:xfrm>
            <a:off x="2123728" y="4149080"/>
            <a:ext cx="51845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working station\0_박대표님\0_캠프2013\창조경제론\1p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3968" y="6433591"/>
            <a:ext cx="486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새누리당</a:t>
            </a:r>
            <a:r>
              <a:rPr lang="en-US" altLang="ko-KR" sz="14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4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박근혜대통령 창조경제 정책발표 자료</a:t>
            </a:r>
            <a:r>
              <a:rPr lang="en-US" altLang="ko-KR" sz="14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</a:rPr>
              <a:t>, 2012.10.</a:t>
            </a:r>
            <a:endParaRPr lang="ko-KR" altLang="en-US" sz="1400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2771800" y="3212976"/>
            <a:ext cx="51845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2771800" y="4941168"/>
            <a:ext cx="51845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6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서비스 활성화 전략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(2013. 7)</a:t>
            </a:r>
            <a:endParaRPr lang="en-US" altLang="ko-KR" sz="18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_x107368424" descr="EMB00000a140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80376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64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691407" y="116632"/>
            <a:ext cx="8568953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산업발전전략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): </a:t>
            </a:r>
            <a:r>
              <a:rPr lang="ko-KR" altLang="en-US" sz="3000" dirty="0" err="1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30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활용강국</a:t>
            </a:r>
            <a:endParaRPr lang="en-US" altLang="ko-KR" sz="30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55575" y="1556789"/>
            <a:ext cx="3240361" cy="2592289"/>
          </a:xfrm>
          <a:prstGeom prst="roundRect">
            <a:avLst>
              <a:gd name="adj" fmla="val 77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71600" y="1850046"/>
            <a:ext cx="2803028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시범사업으로 </a:t>
            </a:r>
            <a:r>
              <a:rPr lang="en-US" altLang="ko-KR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Best Practice </a:t>
            </a: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조기</a:t>
            </a:r>
            <a:r>
              <a:rPr lang="en-US" altLang="ko-KR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확산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주요</a:t>
            </a:r>
            <a:r>
              <a:rPr lang="en-US" altLang="ko-KR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산업별 선도 활용 프로젝트 추진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endParaRPr lang="en-US" altLang="ko-KR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활용 인프라 제공 및 사회적 붐 조성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220072" y="1556790"/>
            <a:ext cx="3384376" cy="2592288"/>
          </a:xfrm>
          <a:prstGeom prst="roundRect">
            <a:avLst>
              <a:gd name="adj" fmla="val 77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220071" y="1970978"/>
            <a:ext cx="3168351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원천기술 조기확보 및 국제 표준화 주도</a:t>
            </a:r>
            <a:endParaRPr lang="en-US" altLang="ko-KR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spcBef>
                <a:spcPct val="0"/>
              </a:spcBef>
              <a:buSzPct val="100000"/>
              <a:tabLst>
                <a:tab pos="374650" algn="l"/>
              </a:tabLst>
              <a:defRPr/>
            </a:pP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데이터 전문인력 양성 및 일자리 연계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endParaRPr lang="en-US" altLang="ko-KR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err="1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거버넌스</a:t>
            </a: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정비</a:t>
            </a:r>
            <a:endParaRPr lang="en-US" altLang="ko-KR" sz="10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55575" y="4488070"/>
            <a:ext cx="7848873" cy="1749240"/>
          </a:xfrm>
          <a:prstGeom prst="roundRect">
            <a:avLst>
              <a:gd name="adj" fmla="val 77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Picture 6" descr="H:\★Clipart★\다이아그램\417191 [Converted]-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3" y="4302663"/>
            <a:ext cx="4680519" cy="422479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12" name="직사각형 11"/>
          <p:cNvSpPr/>
          <p:nvPr/>
        </p:nvSpPr>
        <p:spPr>
          <a:xfrm>
            <a:off x="2879450" y="4302663"/>
            <a:ext cx="468102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38100">
              <a:bevelT w="0" prst="coolSlant"/>
              <a:contourClr>
                <a:schemeClr val="tx1"/>
              </a:contourClr>
            </a:sp3d>
          </a:bodyPr>
          <a:lstStyle/>
          <a:p>
            <a:r>
              <a:rPr lang="ko-KR" altLang="en-US" sz="200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2794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인프라 </a:t>
            </a:r>
            <a:r>
              <a:rPr lang="en-US" altLang="ko-KR" sz="200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2794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00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2794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지속발전가능 생태계 조성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691680" y="4831990"/>
            <a:ext cx="5940803" cy="12772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1463" indent="-271463" algn="ctr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사용자 친화적 데이터 개방 확대 및 유통 촉진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algn="ctr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endParaRPr lang="en-US" altLang="ko-KR" sz="1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algn="ctr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중견 중소기업 성장 촉진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algn="ctr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endParaRPr lang="en-US" altLang="ko-KR" sz="9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71463" indent="-271463" algn="ctr" fontAlgn="base">
              <a:spcBef>
                <a:spcPct val="0"/>
              </a:spcBef>
              <a:buSzPct val="100000"/>
              <a:buBlip>
                <a:blip r:embed="rId2"/>
              </a:buBlip>
              <a:tabLst>
                <a:tab pos="374650" algn="l"/>
              </a:tabLst>
              <a:defRPr/>
            </a:pPr>
            <a:r>
              <a:rPr lang="en-US" altLang="ko-KR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 기반산업 육성 병행</a:t>
            </a:r>
            <a:endParaRPr lang="en-US" altLang="ko-KR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" name="Picture 3" descr="H:\★Clipart★\기타\ai\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03139">
            <a:off x="3932609" y="2142457"/>
            <a:ext cx="1273498" cy="1278714"/>
          </a:xfrm>
          <a:prstGeom prst="rect">
            <a:avLst/>
          </a:prstGeom>
          <a:noFill/>
        </p:spPr>
      </p:pic>
      <p:pic>
        <p:nvPicPr>
          <p:cNvPr id="15" name="Picture 2" descr="H:\★Clipart★\다이아그램\417191 [Converted]-8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-13000" contrast="40000"/>
          </a:blip>
          <a:srcRect/>
          <a:stretch>
            <a:fillRect/>
          </a:stretch>
        </p:blipFill>
        <p:spPr bwMode="auto">
          <a:xfrm>
            <a:off x="755574" y="1268760"/>
            <a:ext cx="3240361" cy="43204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755575" y="1284728"/>
            <a:ext cx="3384376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0" prst="coolSlant"/>
              <a:contourClr>
                <a:schemeClr val="bg1"/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2000" b="1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1651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수요 </a:t>
            </a:r>
            <a:r>
              <a:rPr lang="en-US" altLang="ko-KR" sz="2000" b="1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1651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: </a:t>
            </a:r>
            <a:r>
              <a:rPr lang="ko-KR" altLang="en-US" sz="2000" b="1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1651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시장창출 및 확대</a:t>
            </a:r>
            <a:endParaRPr lang="en-US" altLang="ko-KR" sz="2000" b="1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effectLst>
                <a:outerShdw blurRad="165100" dir="2700000" algn="tl" rotWithShape="0">
                  <a:prstClr val="black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  <p:pic>
        <p:nvPicPr>
          <p:cNvPr id="17" name="Picture 2" descr="H:\★Clipart★\다이아그램\417191 [Converted]-8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20072" y="1340768"/>
            <a:ext cx="3384376" cy="43204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직사각형 17"/>
          <p:cNvSpPr/>
          <p:nvPr/>
        </p:nvSpPr>
        <p:spPr>
          <a:xfrm>
            <a:off x="5220072" y="1340766"/>
            <a:ext cx="3384376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0" prst="coolSlant"/>
              <a:contourClr>
                <a:schemeClr val="bg1"/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2000" b="1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1651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공급 </a:t>
            </a:r>
            <a:r>
              <a:rPr lang="en-US" altLang="ko-KR" sz="2000" b="1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1651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: </a:t>
            </a:r>
            <a:r>
              <a:rPr lang="ko-KR" altLang="en-US" sz="2000" b="1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effectLst>
                  <a:outerShdw blurRad="165100" dir="2700000" algn="t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산업 육성기반 확대</a:t>
            </a:r>
            <a:endParaRPr lang="en-US" altLang="ko-KR" sz="2000" b="1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70C0"/>
              </a:solidFill>
              <a:effectLst>
                <a:outerShdw blurRad="165100" dir="2700000" algn="tl" rotWithShape="0">
                  <a:prstClr val="black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8187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9516" y="2708920"/>
            <a:ext cx="9144000" cy="792088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gradFill>
              <a:gsLst>
                <a:gs pos="0">
                  <a:schemeClr val="bg2">
                    <a:lumMod val="5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b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30106" y="2853806"/>
            <a:ext cx="56925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28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0" dirty="0" err="1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28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추진현황 및 선진사례</a:t>
            </a:r>
            <a:endParaRPr lang="ko-KR" altLang="en-US" sz="2800" b="0" dirty="0">
              <a:solidFill>
                <a:schemeClr val="bg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48072" y="202630"/>
            <a:ext cx="7920880" cy="634082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600" dirty="0" smtClean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목</a:t>
            </a:r>
            <a:r>
              <a:rPr lang="en-US" altLang="ko-KR" sz="3600" dirty="0" smtClean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dirty="0" smtClean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차</a:t>
            </a:r>
            <a:endParaRPr lang="ko-KR" altLang="en-US" sz="3600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7430" y="1484784"/>
            <a:ext cx="9144000" cy="792088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gradFill>
              <a:gsLst>
                <a:gs pos="0">
                  <a:schemeClr val="bg2">
                    <a:lumMod val="5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b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525113" y="1629670"/>
            <a:ext cx="56925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en-US" altLang="ko-KR" sz="28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0" dirty="0" err="1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28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시대와 새로운 가능성</a:t>
            </a:r>
            <a:endParaRPr lang="ko-KR" altLang="en-US" sz="2800" b="0" dirty="0">
              <a:solidFill>
                <a:schemeClr val="bg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516" y="3861048"/>
            <a:ext cx="9144000" cy="792088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gradFill>
              <a:gsLst>
                <a:gs pos="0">
                  <a:schemeClr val="bg2">
                    <a:lumMod val="5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b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30106" y="4005934"/>
            <a:ext cx="760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en-US" altLang="ko-KR" sz="28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0" dirty="0" err="1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빅데이터로</a:t>
            </a:r>
            <a:r>
              <a:rPr lang="ko-KR" altLang="en-US" sz="28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만드는 대한민국의 새로운 미래</a:t>
            </a:r>
            <a:endParaRPr lang="ko-KR" altLang="en-US" sz="2800" b="0" dirty="0">
              <a:solidFill>
                <a:schemeClr val="bg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4586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244408" cy="634082"/>
          </a:xfrm>
        </p:spPr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민원정보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소셜분석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국민권익위원회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105" name="_x205196304" descr="EMB00000c282b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79757" cy="57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051720" y="6176561"/>
            <a:ext cx="4968552" cy="36004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0" dirty="0" smtClean="0">
                <a:solidFill>
                  <a:prstClr val="white"/>
                </a:solidFill>
              </a:rPr>
              <a:t>온라인 민원정보분석시스템 </a:t>
            </a:r>
            <a:r>
              <a:rPr kumimoji="0" lang="en-US" altLang="ko-KR" b="0" dirty="0" smtClean="0">
                <a:solidFill>
                  <a:prstClr val="white"/>
                </a:solidFill>
              </a:rPr>
              <a:t>: </a:t>
            </a:r>
            <a:r>
              <a:rPr kumimoji="0" lang="ko-KR" altLang="en-US" b="0" dirty="0" smtClean="0">
                <a:solidFill>
                  <a:prstClr val="white"/>
                </a:solidFill>
              </a:rPr>
              <a:t>국민권익위원회 </a:t>
            </a:r>
            <a:endParaRPr kumimoji="0" lang="ko-KR" altLang="en-US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52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941619" y="44624"/>
            <a:ext cx="8958973" cy="634082"/>
          </a:xfrm>
        </p:spPr>
        <p:txBody>
          <a:bodyPr/>
          <a:lstStyle/>
          <a:p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범죄예</a:t>
            </a: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방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600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샌프란시스코 </a:t>
            </a:r>
            <a:r>
              <a:rPr lang="en-US" altLang="ko-KR" sz="3600" dirty="0" smtClean="0">
                <a:latin typeface="HY견고딕" pitchFamily="18" charset="-127"/>
                <a:ea typeface="HY견고딕" pitchFamily="18" charset="-127"/>
              </a:rPr>
              <a:t>Crime </a:t>
            </a:r>
            <a:r>
              <a:rPr lang="en-US" altLang="ko-KR" sz="3600" dirty="0">
                <a:latin typeface="HY견고딕" pitchFamily="18" charset="-127"/>
                <a:ea typeface="HY견고딕" pitchFamily="18" charset="-127"/>
              </a:rPr>
              <a:t>Map</a:t>
            </a:r>
          </a:p>
        </p:txBody>
      </p:sp>
      <p:sp>
        <p:nvSpPr>
          <p:cNvPr id="30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91406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1040" y="5910180"/>
            <a:ext cx="8712968" cy="9447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r>
              <a:rPr kumimoji="0" lang="ko-KR" altLang="en-US" sz="2000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년간 범죄 데이터 분석을 통한 범죄발생 예측시스템 운영</a:t>
            </a:r>
            <a:r>
              <a:rPr kumimoji="0" lang="en-US" altLang="ko-KR" sz="2000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(71% </a:t>
            </a:r>
            <a:r>
              <a:rPr kumimoji="0" lang="ko-KR" altLang="en-US" sz="2000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정확도</a:t>
            </a:r>
            <a:r>
              <a:rPr kumimoji="0" lang="en-US" altLang="ko-KR" sz="2000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kumimoji="0" lang="ko-KR" altLang="en-US" sz="2000" b="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범죄 기록의 시각화 </a:t>
            </a:r>
            <a:r>
              <a:rPr kumimoji="0" lang="en-US" altLang="ko-KR" sz="2000" b="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ko-KR" altLang="en-US" sz="2000" b="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혁신적 범죄 대응 </a:t>
            </a:r>
            <a:r>
              <a:rPr kumimoji="0" lang="en-US" altLang="ko-KR" sz="2000" b="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&amp; </a:t>
            </a:r>
            <a:r>
              <a:rPr kumimoji="0" lang="ko-KR" altLang="en-US" sz="2000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범죄감소</a:t>
            </a:r>
            <a:endParaRPr kumimoji="0" lang="en-US" altLang="ko-KR" sz="2000" b="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5709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115616" y="116632"/>
            <a:ext cx="820891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데이터분석기반 사회현안</a:t>
            </a:r>
            <a:r>
              <a:rPr kumimoji="0" lang="en-US" altLang="ko-KR" dirty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해결과 가치창출</a:t>
            </a:r>
            <a:r>
              <a:rPr kumimoji="0" lang="en-US" altLang="ko-KR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 </a:t>
            </a:r>
            <a:endParaRPr kumimoji="0" dirty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prstClr val="black">
                      <a:lumMod val="50000"/>
                      <a:lumOff val="50000"/>
                      <a:shade val="30000"/>
                      <a:satMod val="115000"/>
                    </a:prstClr>
                  </a:gs>
                  <a:gs pos="50000">
                    <a:prstClr val="black">
                      <a:lumMod val="50000"/>
                      <a:lumOff val="50000"/>
                      <a:shade val="67500"/>
                      <a:satMod val="115000"/>
                    </a:prstClr>
                  </a:gs>
                  <a:gs pos="100000">
                    <a:prstClr val="black">
                      <a:lumMod val="50000"/>
                      <a:lumOff val="50000"/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 rot="5400000">
            <a:off x="-1116632" y="2708920"/>
            <a:ext cx="5040560" cy="1728192"/>
          </a:xfrm>
          <a:prstGeom prst="roundRect">
            <a:avLst>
              <a:gd name="adj" fmla="val 3252"/>
            </a:avLst>
          </a:prstGeom>
          <a:gradFill>
            <a:gsLst>
              <a:gs pos="0">
                <a:schemeClr val="bg1"/>
              </a:gs>
              <a:gs pos="80000">
                <a:schemeClr val="bg1">
                  <a:alpha val="0"/>
                </a:schemeClr>
              </a:gs>
            </a:gsLst>
            <a:lin ang="16200000" scaled="1"/>
          </a:gradFill>
          <a:ln>
            <a:gradFill>
              <a:gsLst>
                <a:gs pos="20000">
                  <a:schemeClr val="bg2">
                    <a:lumMod val="50000"/>
                    <a:alpha val="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 rot="16200000">
            <a:off x="5220072" y="2708920"/>
            <a:ext cx="5040560" cy="1728192"/>
          </a:xfrm>
          <a:prstGeom prst="roundRect">
            <a:avLst>
              <a:gd name="adj" fmla="val 3252"/>
            </a:avLst>
          </a:prstGeom>
          <a:gradFill>
            <a:gsLst>
              <a:gs pos="0">
                <a:schemeClr val="bg1"/>
              </a:gs>
              <a:gs pos="80000">
                <a:schemeClr val="bg1">
                  <a:alpha val="0"/>
                </a:schemeClr>
              </a:gs>
            </a:gsLst>
            <a:lin ang="16200000" scaled="1"/>
          </a:gradFill>
          <a:ln>
            <a:gradFill>
              <a:gsLst>
                <a:gs pos="20000">
                  <a:schemeClr val="bg2">
                    <a:lumMod val="50000"/>
                    <a:alpha val="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374" y="2387203"/>
            <a:ext cx="88001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0" kern="0" dirty="0" err="1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빅데이터를</a:t>
            </a:r>
            <a:r>
              <a:rPr kumimoji="0" lang="ko-KR" altLang="en-US" sz="3200" b="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통한 </a:t>
            </a:r>
            <a:r>
              <a:rPr kumimoji="0" lang="ko-KR" altLang="en-US" sz="3200" b="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청년일자리</a:t>
            </a:r>
            <a:r>
              <a:rPr kumimoji="0" lang="ko-KR" altLang="en-US" sz="3200" b="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이슈분석</a:t>
            </a:r>
            <a:endParaRPr kumimoji="0" lang="en-US" altLang="ko-KR" sz="3200" b="0" kern="0" dirty="0" smtClean="0">
              <a:gradFill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0" kern="0" dirty="0" err="1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소셜분석으로</a:t>
            </a:r>
            <a:r>
              <a:rPr kumimoji="0" lang="ko-KR" altLang="en-US" sz="3200" b="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본 </a:t>
            </a:r>
            <a:r>
              <a:rPr kumimoji="0" lang="ko-KR" altLang="en-US" sz="3200" b="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청소년 위기</a:t>
            </a:r>
            <a:r>
              <a:rPr kumimoji="0" lang="en-US" altLang="ko-KR" sz="3200" b="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(</a:t>
            </a:r>
            <a:r>
              <a:rPr kumimoji="0" lang="ko-KR" altLang="en-US" sz="3200" b="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자살</a:t>
            </a:r>
            <a:r>
              <a:rPr kumimoji="0" lang="en-US" altLang="ko-KR" sz="3200" b="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) </a:t>
            </a:r>
            <a:r>
              <a:rPr kumimoji="0" lang="ko-KR" altLang="en-US" sz="3200" b="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패턴</a:t>
            </a:r>
            <a:endParaRPr kumimoji="0" lang="en-US" altLang="ko-KR" sz="3200" b="0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0" kern="0" dirty="0" err="1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빅데이터를</a:t>
            </a:r>
            <a:r>
              <a:rPr kumimoji="0" lang="ko-KR" altLang="en-US" sz="3200" b="0" kern="0" dirty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통한 </a:t>
            </a:r>
            <a:r>
              <a:rPr kumimoji="0" lang="ko-KR" altLang="en-US" sz="3200" b="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영유아정책</a:t>
            </a:r>
            <a:r>
              <a:rPr kumimoji="0" lang="ko-KR" altLang="en-US" sz="3200" b="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국민정서</a:t>
            </a:r>
            <a:r>
              <a:rPr kumimoji="0" lang="ko-KR" altLang="en-US" sz="3200" b="0" kern="0" dirty="0" smtClean="0"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분석</a:t>
            </a:r>
            <a:endParaRPr kumimoji="0" lang="en-US" altLang="ko-KR" sz="3200" b="0" kern="0" dirty="0" smtClean="0">
              <a:gradFill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- 2012</a:t>
            </a:r>
            <a:r>
              <a:rPr kumimoji="0" lang="ko-KR" altLang="en-US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년 </a:t>
            </a: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10</a:t>
            </a:r>
            <a:r>
              <a:rPr kumimoji="0" lang="ko-KR" altLang="en-US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월</a:t>
            </a: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29</a:t>
            </a:r>
            <a:r>
              <a:rPr kumimoji="0" lang="ko-KR" altLang="en-US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일</a:t>
            </a: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(</a:t>
            </a:r>
            <a:r>
              <a:rPr kumimoji="0" lang="ko-KR" altLang="en-US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월</a:t>
            </a: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)</a:t>
            </a:r>
            <a:r>
              <a:rPr kumimoji="0" lang="ko-KR" altLang="en-US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14:00, NIA </a:t>
            </a:r>
            <a:r>
              <a:rPr kumimoji="0" lang="ko-KR" altLang="en-US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지하대회의실</a:t>
            </a:r>
            <a:r>
              <a:rPr kumimoji="0" lang="en-US" altLang="ko-KR" sz="2000" b="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-</a:t>
            </a:r>
            <a:endParaRPr kumimoji="0" lang="en-US" altLang="ko-KR" sz="2000" b="0" kern="0" dirty="0">
              <a:solidFill>
                <a:srgbClr val="EE0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1298372"/>
            <a:ext cx="8116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b="0" u="sng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대한민국 사회현안과 </a:t>
            </a:r>
            <a:r>
              <a:rPr kumimoji="0" lang="ko-KR" altLang="en-US" sz="3200" b="0" u="sng" dirty="0" err="1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kumimoji="0" lang="ko-KR" altLang="en-US" sz="3200" b="0" u="sng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전략 </a:t>
            </a:r>
            <a:r>
              <a:rPr kumimoji="0" lang="ko-KR" altLang="en-US" sz="3200" b="0" u="sng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세미나</a:t>
            </a:r>
            <a:endParaRPr kumimoji="0" lang="ko-KR" altLang="en-US" sz="3200" b="0" u="sng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0313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172400" cy="634082"/>
          </a:xfrm>
        </p:spPr>
        <p:txBody>
          <a:bodyPr/>
          <a:lstStyle/>
          <a:p>
            <a:r>
              <a:rPr lang="en-US" altLang="ko-KR" sz="36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대 사회현안 </a:t>
            </a:r>
            <a:r>
              <a:rPr lang="ko-KR" altLang="en-US" sz="3600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 분석 추진경</a:t>
            </a: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과</a:t>
            </a: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9" name="양쪽 모서리가 둥근 사각형 28"/>
          <p:cNvSpPr/>
          <p:nvPr/>
        </p:nvSpPr>
        <p:spPr bwMode="auto">
          <a:xfrm>
            <a:off x="148395" y="1606376"/>
            <a:ext cx="1915531" cy="2974752"/>
          </a:xfrm>
          <a:prstGeom prst="round2SameRect">
            <a:avLst>
              <a:gd name="adj1" fmla="val 4380"/>
              <a:gd name="adj2" fmla="val 0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50000"/>
                  <a:alpha val="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b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양쪽 모서리가 둥근 사각형 29"/>
          <p:cNvSpPr/>
          <p:nvPr/>
        </p:nvSpPr>
        <p:spPr bwMode="auto">
          <a:xfrm>
            <a:off x="2195736" y="1606376"/>
            <a:ext cx="1915531" cy="2974752"/>
          </a:xfrm>
          <a:prstGeom prst="round2SameRect">
            <a:avLst>
              <a:gd name="adj1" fmla="val 5339"/>
              <a:gd name="adj2" fmla="val 0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50000"/>
                  <a:alpha val="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b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양쪽 모서리가 둥근 사각형 30"/>
          <p:cNvSpPr/>
          <p:nvPr/>
        </p:nvSpPr>
        <p:spPr bwMode="auto">
          <a:xfrm>
            <a:off x="4271611" y="1606376"/>
            <a:ext cx="1915531" cy="2974752"/>
          </a:xfrm>
          <a:prstGeom prst="round2SameRect">
            <a:avLst>
              <a:gd name="adj1" fmla="val 4860"/>
              <a:gd name="adj2" fmla="val 0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50000"/>
                  <a:alpha val="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b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4379" y="1783154"/>
            <a:ext cx="1130661" cy="34970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90000" tIns="36000" rIns="9000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이슈선정</a:t>
            </a:r>
            <a:endParaRPr kumimoji="0" lang="ko-KR" altLang="en-US" b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st="38100" dir="2700000" algn="tl">
                  <a:srgbClr val="000000">
                    <a:alpha val="69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2195736" y="1783154"/>
            <a:ext cx="1915531" cy="34970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90000" tIns="36000" rIns="9000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협</a:t>
            </a:r>
            <a:r>
              <a:rPr kumimoji="0" lang="ko-KR" altLang="en-US" b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력</a:t>
            </a: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체계 구성</a:t>
            </a:r>
            <a:endParaRPr kumimoji="0" lang="ko-KR" altLang="en-US" b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st="38100" dir="2700000" algn="tl">
                  <a:srgbClr val="000000">
                    <a:alpha val="69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4234540" y="1783154"/>
            <a:ext cx="2027464" cy="62670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90000" tIns="36000" rIns="9000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데이터 수집</a:t>
            </a:r>
            <a:r>
              <a:rPr kumimoji="0" lang="en-US" altLang="ko-KR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st="38100" dir="2700000" algn="tl">
                    <a:srgbClr val="000000">
                      <a:alpha val="69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분석기획</a:t>
            </a:r>
            <a:endParaRPr kumimoji="0" lang="ko-KR" altLang="en-US" b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st="38100" dir="2700000" algn="tl">
                  <a:srgbClr val="000000">
                    <a:alpha val="69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395" y="836712"/>
            <a:ext cx="680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000" b="0" i="1" dirty="0" smtClean="0">
                <a:solidFill>
                  <a:srgbClr val="D6ECFF">
                    <a:lumMod val="50000"/>
                    <a:alpha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kumimoji="0" lang="ko-KR" altLang="en-US" sz="6000" b="0" i="1" dirty="0">
              <a:solidFill>
                <a:srgbClr val="D6ECFF">
                  <a:lumMod val="50000"/>
                  <a:alpha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95736" y="836712"/>
            <a:ext cx="680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000" b="0" i="1" dirty="0" smtClean="0">
                <a:solidFill>
                  <a:srgbClr val="D6ECFF">
                    <a:lumMod val="50000"/>
                    <a:alpha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kumimoji="0" lang="ko-KR" altLang="en-US" sz="6000" b="0" i="1" dirty="0">
              <a:solidFill>
                <a:srgbClr val="D6ECFF">
                  <a:lumMod val="50000"/>
                  <a:alpha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71611" y="836712"/>
            <a:ext cx="680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000" b="0" i="1" dirty="0" smtClean="0">
                <a:solidFill>
                  <a:srgbClr val="D6ECFF">
                    <a:lumMod val="50000"/>
                    <a:alpha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kumimoji="0" lang="ko-KR" altLang="en-US" sz="6000" b="0" i="1" dirty="0">
              <a:solidFill>
                <a:srgbClr val="D6ECFF">
                  <a:lumMod val="50000"/>
                  <a:alpha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62887" y="2420889"/>
            <a:ext cx="1872208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청년 일자리</a:t>
            </a:r>
            <a:endParaRPr kumimoji="0" lang="ko-KR" altLang="en-US" b="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79361" y="3420290"/>
            <a:ext cx="1872208" cy="8728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청소년 위기탈출</a:t>
            </a:r>
            <a:endParaRPr kumimoji="0" lang="ko-KR" altLang="en-US" b="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96839" y="4500410"/>
            <a:ext cx="1872208" cy="8728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영유아</a:t>
            </a: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 보육정책</a:t>
            </a:r>
            <a:endParaRPr kumimoji="0" lang="ko-KR" altLang="en-US" b="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208093" y="2420888"/>
            <a:ext cx="1872208" cy="12241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전문 분석기관</a:t>
            </a:r>
            <a:endParaRPr kumimoji="0" lang="en-US" altLang="ko-KR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테라데이타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스마트 </a:t>
            </a: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인사이트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SM2</a:t>
            </a: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네트웍스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kumimoji="0" lang="ko-KR" altLang="en-US" sz="1400" b="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2208093" y="3720321"/>
            <a:ext cx="1872208" cy="649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데이터 보유기관</a:t>
            </a:r>
            <a:endParaRPr kumimoji="0" lang="en-US" altLang="ko-KR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한국고용정보</a:t>
            </a:r>
            <a:r>
              <a:rPr kumimoji="0" lang="ko-KR" altLang="en-US" sz="1400" b="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원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kumimoji="0" lang="ko-KR" altLang="en-US" sz="1400" b="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2217397" y="4465084"/>
            <a:ext cx="1872208" cy="1196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관련 전문기관</a:t>
            </a:r>
            <a:endParaRPr kumimoji="0" lang="en-US" altLang="ko-KR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한국청소년정책연구원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한국청소년상담복지개발원</a:t>
            </a:r>
            <a:r>
              <a:rPr kumimoji="0" lang="en-US" altLang="ko-KR" sz="1400" b="0" kern="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한국보육진흥원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육아정책연구소 등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kumimoji="0" lang="ko-KR" altLang="en-US" sz="1400" b="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4288790" y="2420887"/>
            <a:ext cx="1872208" cy="12241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청년 패널데이터</a:t>
            </a:r>
            <a:endParaRPr kumimoji="0" lang="en-US" altLang="ko-KR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연령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직업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소득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학력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어학연수 경험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현 직장 만족도 등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4288790" y="3720321"/>
            <a:ext cx="1872208" cy="12241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SNS </a:t>
            </a: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데이터</a:t>
            </a:r>
            <a:endParaRPr kumimoji="0" lang="en-US" altLang="ko-KR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블로그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트위터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페이스북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네이버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 지식</a:t>
            </a:r>
            <a:r>
              <a:rPr kumimoji="0" lang="en-US" altLang="ko-KR" sz="1400" b="0" kern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iN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커뮤니티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카페 등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4305088" y="5001891"/>
            <a:ext cx="1872208" cy="9473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기타 데이</a:t>
            </a:r>
            <a:r>
              <a:rPr kumimoji="0" lang="ko-KR" altLang="en-US" b="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터</a:t>
            </a:r>
            <a:endParaRPr kumimoji="0" lang="en-US" altLang="ko-KR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청소년 상담기록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관련 문헌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DB,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통계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DB </a:t>
            </a:r>
            <a:r>
              <a:rPr kumimoji="0" lang="ko-KR" altLang="en-US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등</a:t>
            </a:r>
            <a:r>
              <a:rPr kumimoji="0" lang="en-US" altLang="ko-KR" sz="1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Text" lastClr="000000"/>
                </a:solidFill>
                <a:latin typeface="HY견고딕" pitchFamily="18" charset="-127"/>
                <a:ea typeface="HY견고딕" pitchFamily="18" charset="-127"/>
              </a:rPr>
              <a:t>) </a:t>
            </a:r>
          </a:p>
        </p:txBody>
      </p:sp>
      <p:sp>
        <p:nvSpPr>
          <p:cNvPr id="83" name="자유형 82"/>
          <p:cNvSpPr/>
          <p:nvPr/>
        </p:nvSpPr>
        <p:spPr>
          <a:xfrm rot="16200000">
            <a:off x="5871225" y="2576730"/>
            <a:ext cx="1722033" cy="1872208"/>
          </a:xfrm>
          <a:custGeom>
            <a:avLst/>
            <a:gdLst>
              <a:gd name="connsiteX0" fmla="*/ 0 w 2571768"/>
              <a:gd name="connsiteY0" fmla="*/ 1428760 h 2714644"/>
              <a:gd name="connsiteX1" fmla="*/ 642942 w 2571768"/>
              <a:gd name="connsiteY1" fmla="*/ 1428760 h 2714644"/>
              <a:gd name="connsiteX2" fmla="*/ 642942 w 2571768"/>
              <a:gd name="connsiteY2" fmla="*/ 0 h 2714644"/>
              <a:gd name="connsiteX3" fmla="*/ 1928826 w 2571768"/>
              <a:gd name="connsiteY3" fmla="*/ 0 h 2714644"/>
              <a:gd name="connsiteX4" fmla="*/ 1928826 w 2571768"/>
              <a:gd name="connsiteY4" fmla="*/ 1428760 h 2714644"/>
              <a:gd name="connsiteX5" fmla="*/ 2571768 w 2571768"/>
              <a:gd name="connsiteY5" fmla="*/ 1428760 h 2714644"/>
              <a:gd name="connsiteX6" fmla="*/ 1285884 w 2571768"/>
              <a:gd name="connsiteY6" fmla="*/ 2714644 h 2714644"/>
              <a:gd name="connsiteX7" fmla="*/ 0 w 257176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00029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500066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643338"/>
              <a:gd name="connsiteY0" fmla="*/ 1428760 h 2714644"/>
              <a:gd name="connsiteX1" fmla="*/ 1000164 w 3643338"/>
              <a:gd name="connsiteY1" fmla="*/ 1428760 h 2714644"/>
              <a:gd name="connsiteX2" fmla="*/ 0 w 3643338"/>
              <a:gd name="connsiteY2" fmla="*/ 0 h 2714644"/>
              <a:gd name="connsiteX3" fmla="*/ 3643338 w 3643338"/>
              <a:gd name="connsiteY3" fmla="*/ 0 h 2714644"/>
              <a:gd name="connsiteX4" fmla="*/ 2714676 w 3643338"/>
              <a:gd name="connsiteY4" fmla="*/ 1428760 h 2714644"/>
              <a:gd name="connsiteX5" fmla="*/ 3143336 w 3643338"/>
              <a:gd name="connsiteY5" fmla="*/ 1428760 h 2714644"/>
              <a:gd name="connsiteX6" fmla="*/ 1857452 w 3643338"/>
              <a:gd name="connsiteY6" fmla="*/ 2714644 h 2714644"/>
              <a:gd name="connsiteX7" fmla="*/ 571568 w 3643338"/>
              <a:gd name="connsiteY7" fmla="*/ 1428760 h 2714644"/>
              <a:gd name="connsiteX0" fmla="*/ 571568 w 3500430"/>
              <a:gd name="connsiteY0" fmla="*/ 1428760 h 2714644"/>
              <a:gd name="connsiteX1" fmla="*/ 1000164 w 3500430"/>
              <a:gd name="connsiteY1" fmla="*/ 1428760 h 2714644"/>
              <a:gd name="connsiteX2" fmla="*/ 0 w 3500430"/>
              <a:gd name="connsiteY2" fmla="*/ 0 h 2714644"/>
              <a:gd name="connsiteX3" fmla="*/ 3500430 w 3500430"/>
              <a:gd name="connsiteY3" fmla="*/ 0 h 2714644"/>
              <a:gd name="connsiteX4" fmla="*/ 2714676 w 3500430"/>
              <a:gd name="connsiteY4" fmla="*/ 1428760 h 2714644"/>
              <a:gd name="connsiteX5" fmla="*/ 3143336 w 3500430"/>
              <a:gd name="connsiteY5" fmla="*/ 1428760 h 2714644"/>
              <a:gd name="connsiteX6" fmla="*/ 1857452 w 3500430"/>
              <a:gd name="connsiteY6" fmla="*/ 2714644 h 2714644"/>
              <a:gd name="connsiteX7" fmla="*/ 571568 w 3500430"/>
              <a:gd name="connsiteY7" fmla="*/ 1428760 h 2714644"/>
              <a:gd name="connsiteX0" fmla="*/ 571568 w 3643274"/>
              <a:gd name="connsiteY0" fmla="*/ 1428760 h 2714644"/>
              <a:gd name="connsiteX1" fmla="*/ 1000164 w 3643274"/>
              <a:gd name="connsiteY1" fmla="*/ 1428760 h 2714644"/>
              <a:gd name="connsiteX2" fmla="*/ 0 w 3643274"/>
              <a:gd name="connsiteY2" fmla="*/ 0 h 2714644"/>
              <a:gd name="connsiteX3" fmla="*/ 3643274 w 3643274"/>
              <a:gd name="connsiteY3" fmla="*/ 0 h 2714644"/>
              <a:gd name="connsiteX4" fmla="*/ 2714676 w 3643274"/>
              <a:gd name="connsiteY4" fmla="*/ 1428760 h 2714644"/>
              <a:gd name="connsiteX5" fmla="*/ 3143336 w 3643274"/>
              <a:gd name="connsiteY5" fmla="*/ 1428760 h 2714644"/>
              <a:gd name="connsiteX6" fmla="*/ 1857452 w 3643274"/>
              <a:gd name="connsiteY6" fmla="*/ 2714644 h 2714644"/>
              <a:gd name="connsiteX7" fmla="*/ 571568 w 3643274"/>
              <a:gd name="connsiteY7" fmla="*/ 1428760 h 2714644"/>
              <a:gd name="connsiteX0" fmla="*/ 571568 w 3643274"/>
              <a:gd name="connsiteY0" fmla="*/ 1428760 h 2214554"/>
              <a:gd name="connsiteX1" fmla="*/ 1000164 w 3643274"/>
              <a:gd name="connsiteY1" fmla="*/ 1428760 h 2214554"/>
              <a:gd name="connsiteX2" fmla="*/ 0 w 3643274"/>
              <a:gd name="connsiteY2" fmla="*/ 0 h 2214554"/>
              <a:gd name="connsiteX3" fmla="*/ 3643274 w 3643274"/>
              <a:gd name="connsiteY3" fmla="*/ 0 h 2214554"/>
              <a:gd name="connsiteX4" fmla="*/ 2714676 w 3643274"/>
              <a:gd name="connsiteY4" fmla="*/ 1428760 h 2214554"/>
              <a:gd name="connsiteX5" fmla="*/ 3143336 w 3643274"/>
              <a:gd name="connsiteY5" fmla="*/ 1428760 h 2214554"/>
              <a:gd name="connsiteX6" fmla="*/ 1857452 w 3643274"/>
              <a:gd name="connsiteY6" fmla="*/ 2214554 h 2214554"/>
              <a:gd name="connsiteX7" fmla="*/ 571568 w 3643274"/>
              <a:gd name="connsiteY7" fmla="*/ 1428760 h 2214554"/>
              <a:gd name="connsiteX0" fmla="*/ 571568 w 4112594"/>
              <a:gd name="connsiteY0" fmla="*/ 1438103 h 2223897"/>
              <a:gd name="connsiteX1" fmla="*/ 1000164 w 4112594"/>
              <a:gd name="connsiteY1" fmla="*/ 1438103 h 2223897"/>
              <a:gd name="connsiteX2" fmla="*/ 0 w 4112594"/>
              <a:gd name="connsiteY2" fmla="*/ 9343 h 2223897"/>
              <a:gd name="connsiteX3" fmla="*/ 4112594 w 4112594"/>
              <a:gd name="connsiteY3" fmla="*/ 0 h 2223897"/>
              <a:gd name="connsiteX4" fmla="*/ 2714676 w 4112594"/>
              <a:gd name="connsiteY4" fmla="*/ 1438103 h 2223897"/>
              <a:gd name="connsiteX5" fmla="*/ 3143336 w 4112594"/>
              <a:gd name="connsiteY5" fmla="*/ 1438103 h 2223897"/>
              <a:gd name="connsiteX6" fmla="*/ 1857452 w 4112594"/>
              <a:gd name="connsiteY6" fmla="*/ 2223897 h 2223897"/>
              <a:gd name="connsiteX7" fmla="*/ 571568 w 4112594"/>
              <a:gd name="connsiteY7" fmla="*/ 1438103 h 2223897"/>
              <a:gd name="connsiteX0" fmla="*/ 990242 w 4531268"/>
              <a:gd name="connsiteY0" fmla="*/ 1438103 h 2223897"/>
              <a:gd name="connsiteX1" fmla="*/ 1418838 w 4531268"/>
              <a:gd name="connsiteY1" fmla="*/ 1438103 h 2223897"/>
              <a:gd name="connsiteX2" fmla="*/ 0 w 4531268"/>
              <a:gd name="connsiteY2" fmla="*/ 9343 h 2223897"/>
              <a:gd name="connsiteX3" fmla="*/ 4531268 w 4531268"/>
              <a:gd name="connsiteY3" fmla="*/ 0 h 2223897"/>
              <a:gd name="connsiteX4" fmla="*/ 3133350 w 4531268"/>
              <a:gd name="connsiteY4" fmla="*/ 1438103 h 2223897"/>
              <a:gd name="connsiteX5" fmla="*/ 3562010 w 4531268"/>
              <a:gd name="connsiteY5" fmla="*/ 1438103 h 2223897"/>
              <a:gd name="connsiteX6" fmla="*/ 2276126 w 4531268"/>
              <a:gd name="connsiteY6" fmla="*/ 2223897 h 2223897"/>
              <a:gd name="connsiteX7" fmla="*/ 990242 w 4531268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827" h="2223897">
                <a:moveTo>
                  <a:pt x="1084801" y="1438103"/>
                </a:moveTo>
                <a:lnTo>
                  <a:pt x="1513397" y="1438103"/>
                </a:lnTo>
                <a:cubicBezTo>
                  <a:pt x="1194648" y="525307"/>
                  <a:pt x="392159" y="204990"/>
                  <a:pt x="0" y="9343"/>
                </a:cubicBezTo>
                <a:lnTo>
                  <a:pt x="4625827" y="0"/>
                </a:lnTo>
                <a:cubicBezTo>
                  <a:pt x="4214807" y="196589"/>
                  <a:pt x="3383016" y="496809"/>
                  <a:pt x="3227909" y="1438103"/>
                </a:cubicBezTo>
                <a:lnTo>
                  <a:pt x="3656569" y="1438103"/>
                </a:lnTo>
                <a:lnTo>
                  <a:pt x="2370685" y="2223897"/>
                </a:lnTo>
                <a:lnTo>
                  <a:pt x="1084801" y="143810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4" name="Picture 46" descr="E:\컴정리\내작업폴더\개체\PSD\PNG\원형17_0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93277" y="2743895"/>
            <a:ext cx="1777058" cy="16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"/>
          <p:cNvSpPr>
            <a:spLocks noChangeArrowheads="1"/>
          </p:cNvSpPr>
          <p:nvPr/>
        </p:nvSpPr>
        <p:spPr bwMode="auto">
          <a:xfrm>
            <a:off x="7941969" y="3717032"/>
            <a:ext cx="879674" cy="59099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9pPr>
          </a:lstStyle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lang="en-US" altLang="ko-KR" sz="2200" b="0" i="1" kern="0" dirty="0" smtClean="0">
                <a:solidFill>
                  <a:prstClr val="white"/>
                </a:solidFill>
                <a:latin typeface="HY견고딕" pitchFamily="18" charset="-127"/>
                <a:cs typeface="Tahoma" pitchFamily="34" charset="0"/>
              </a:rPr>
              <a:t>Insight</a:t>
            </a:r>
            <a:endParaRPr lang="ko-KR" altLang="en-US" sz="2200" b="0" i="1" kern="0" dirty="0" smtClean="0">
              <a:solidFill>
                <a:prstClr val="white"/>
              </a:solidFill>
              <a:latin typeface="HY견고딕" pitchFamily="18" charset="-127"/>
              <a:cs typeface="Tahoma" pitchFamily="34" charset="0"/>
            </a:endParaRPr>
          </a:p>
        </p:txBody>
      </p:sp>
      <p:sp>
        <p:nvSpPr>
          <p:cNvPr id="86" name="오른쪽 화살표 85"/>
          <p:cNvSpPr/>
          <p:nvPr/>
        </p:nvSpPr>
        <p:spPr>
          <a:xfrm>
            <a:off x="298814" y="5877272"/>
            <a:ext cx="8665674" cy="792088"/>
          </a:xfrm>
          <a:prstGeom prst="rightArrow">
            <a:avLst>
              <a:gd name="adj1" fmla="val 50000"/>
              <a:gd name="adj2" fmla="val 17037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2012.8.24 ~ 2012.10.24(2</a:t>
            </a:r>
            <a:r>
              <a:rPr kumimoji="0" lang="ko-KR" altLang="en-US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개월</a:t>
            </a:r>
            <a:r>
              <a:rPr kumimoji="0" lang="en-US" altLang="ko-KR" b="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kumimoji="0" lang="ko-KR" altLang="en-US" b="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7941969" y="3217336"/>
            <a:ext cx="879674" cy="59099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9pPr>
          </a:lstStyle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lang="ko-KR" altLang="en-US" sz="2200" b="0" kern="0" dirty="0" smtClean="0">
                <a:solidFill>
                  <a:prstClr val="white"/>
                </a:solidFill>
                <a:latin typeface="HY견고딕" pitchFamily="18" charset="-127"/>
                <a:cs typeface="Tahoma" pitchFamily="34" charset="0"/>
              </a:rPr>
              <a:t>결과 도출</a:t>
            </a:r>
          </a:p>
        </p:txBody>
      </p:sp>
      <p:sp>
        <p:nvSpPr>
          <p:cNvPr id="92" name="타원 91"/>
          <p:cNvSpPr/>
          <p:nvPr/>
        </p:nvSpPr>
        <p:spPr>
          <a:xfrm>
            <a:off x="6300192" y="3116790"/>
            <a:ext cx="792088" cy="792088"/>
          </a:xfrm>
          <a:prstGeom prst="ellipse">
            <a:avLst/>
          </a:prstGeom>
          <a:solidFill>
            <a:schemeClr val="bg1"/>
          </a:solidFill>
          <a:ln w="57150" cap="rnd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 anchorCtr="0"/>
          <a:lstStyle/>
          <a:p>
            <a:pPr algn="ctr"/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EE0000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EE0000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EE0000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분석</a:t>
            </a:r>
          </a:p>
        </p:txBody>
      </p:sp>
      <p:sp>
        <p:nvSpPr>
          <p:cNvPr id="93" name="모서리가 둥근 사각형 설명선 92"/>
          <p:cNvSpPr/>
          <p:nvPr/>
        </p:nvSpPr>
        <p:spPr>
          <a:xfrm>
            <a:off x="6262003" y="4221088"/>
            <a:ext cx="1550357" cy="510778"/>
          </a:xfrm>
          <a:prstGeom prst="wedgeRoundRectCallout">
            <a:avLst>
              <a:gd name="adj1" fmla="val -23566"/>
              <a:gd name="adj2" fmla="val -110258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데이터 유형에 따른 </a:t>
            </a:r>
            <a:endParaRPr kumimoji="0" lang="en-US" altLang="ko-KR" sz="1200" b="0" spc="-1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00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분석기법 사용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98" y="755923"/>
            <a:ext cx="19240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916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 descr="D:\My Documents\수시과제2012\발표자료 등 스크랩2012-2013\빅데이터 특집-동아일보-일자리2-20121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5" y="14143"/>
            <a:ext cx="7896759" cy="684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70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050" name="Picture 2" descr="D:\My Documents\수시과제2012\발표자료 등 스크랩2012-2013\빅데이터 특집-동아일보-청소년자살2-20121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88" y="20725"/>
            <a:ext cx="6727224" cy="68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y Documents\수시과제2012\발표자료 등 스크랩2012-2013\빅데이터 특집-동아일보-청소년자살1-20121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" y="548680"/>
            <a:ext cx="2433032" cy="619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5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074" name="Picture 2" descr="D:\My Documents\수시과제2012\발표자료 등 스크랩2012-2013\빅데이터 특집-동아일보-영유아보육1-20121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6" y="3096"/>
            <a:ext cx="6877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수시과제2012\발표자료 등 스크랩2012-2013\빅데이터 특집-동아일보-영유아보육2-20121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50" y="3182074"/>
            <a:ext cx="3363218" cy="36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34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96"/>
          <a:stretch/>
        </p:blipFill>
        <p:spPr bwMode="auto">
          <a:xfrm>
            <a:off x="3963852" y="188640"/>
            <a:ext cx="511986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9" r="50000" b="2372"/>
          <a:stretch/>
        </p:blipFill>
        <p:spPr bwMode="auto">
          <a:xfrm>
            <a:off x="6255480" y="2924944"/>
            <a:ext cx="286088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8114" r="13850" b="9264"/>
          <a:stretch/>
        </p:blipFill>
        <p:spPr bwMode="auto">
          <a:xfrm>
            <a:off x="8200" y="548680"/>
            <a:ext cx="394279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128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80" cy="634082"/>
          </a:xfrm>
        </p:spPr>
        <p:txBody>
          <a:bodyPr/>
          <a:lstStyle/>
          <a:p>
            <a:r>
              <a:rPr lang="ko-KR" altLang="en-US" dirty="0" smtClean="0">
                <a:ea typeface="HY견고딕" pitchFamily="18" charset="-127"/>
              </a:rPr>
              <a:t>사회현안 </a:t>
            </a:r>
            <a:r>
              <a:rPr lang="ko-KR" altLang="en-US" dirty="0" err="1" smtClean="0">
                <a:ea typeface="HY견고딕" pitchFamily="18" charset="-127"/>
              </a:rPr>
              <a:t>빅데이터</a:t>
            </a:r>
            <a:r>
              <a:rPr lang="ko-KR" altLang="en-US" dirty="0" smtClean="0">
                <a:ea typeface="HY견고딕" pitchFamily="18" charset="-127"/>
              </a:rPr>
              <a:t> 분석의 파급효과</a:t>
            </a:r>
            <a:endParaRPr lang="ko-KR" altLang="en-US" dirty="0"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04055" y="908720"/>
            <a:ext cx="8172402" cy="5544616"/>
            <a:chOff x="504055" y="908720"/>
            <a:chExt cx="8172402" cy="5544616"/>
          </a:xfrm>
        </p:grpSpPr>
        <p:sp>
          <p:nvSpPr>
            <p:cNvPr id="6" name="오각형 5"/>
            <p:cNvSpPr/>
            <p:nvPr/>
          </p:nvSpPr>
          <p:spPr>
            <a:xfrm>
              <a:off x="1763688" y="2060848"/>
              <a:ext cx="2880320" cy="4392488"/>
            </a:xfrm>
            <a:prstGeom prst="homePlate">
              <a:avLst/>
            </a:prstGeom>
            <a:gradFill>
              <a:gsLst>
                <a:gs pos="0">
                  <a:schemeClr val="accent5">
                    <a:lumMod val="75000"/>
                    <a:lumOff val="25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0" spc="-15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6804248" y="4293096"/>
              <a:ext cx="792088" cy="0"/>
            </a:xfrm>
            <a:prstGeom prst="line">
              <a:avLst/>
            </a:prstGeom>
            <a:ln w="76200">
              <a:solidFill>
                <a:schemeClr val="accent5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6516216" y="4869160"/>
              <a:ext cx="720080" cy="720080"/>
            </a:xfrm>
            <a:prstGeom prst="line">
              <a:avLst/>
            </a:prstGeom>
            <a:ln w="76200">
              <a:solidFill>
                <a:schemeClr val="accent5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V="1">
              <a:off x="6516216" y="2924944"/>
              <a:ext cx="648072" cy="648072"/>
            </a:xfrm>
            <a:prstGeom prst="line">
              <a:avLst/>
            </a:prstGeom>
            <a:ln w="76200">
              <a:solidFill>
                <a:schemeClr val="accent5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" descr="C:\Users\Ju-im\Downloads\448332-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04247" y="2060848"/>
              <a:ext cx="1253703" cy="1253702"/>
            </a:xfrm>
            <a:prstGeom prst="rect">
              <a:avLst/>
            </a:prstGeom>
            <a:noFill/>
          </p:spPr>
        </p:pic>
        <p:sp>
          <p:nvSpPr>
            <p:cNvPr id="11" name="모서리가 둥근 직사각형 10"/>
            <p:cNvSpPr/>
            <p:nvPr/>
          </p:nvSpPr>
          <p:spPr>
            <a:xfrm>
              <a:off x="539552" y="2060848"/>
              <a:ext cx="2664296" cy="4392488"/>
            </a:xfrm>
            <a:prstGeom prst="roundRect">
              <a:avLst>
                <a:gd name="adj" fmla="val 2555"/>
              </a:avLst>
            </a:prstGeom>
            <a:solidFill>
              <a:srgbClr val="FFFFFF">
                <a:alpha val="69804"/>
              </a:srgbClr>
            </a:solidFill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0" spc="-15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804248" y="2378446"/>
              <a:ext cx="1296144" cy="6463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문제의</a:t>
              </a:r>
              <a:endParaRPr kumimoji="0" lang="en-US" altLang="ko-KR" sz="2000" kern="0" spc="-1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90000"/>
                    <a:lumOff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342900"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본질</a:t>
              </a:r>
              <a:r>
                <a:rPr kumimoji="0" lang="en-US" altLang="ko-KR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규명</a:t>
              </a:r>
              <a:endParaRPr kumimoji="0" lang="ko-KR" altLang="en-US" sz="2000" kern="0" spc="-15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90000"/>
                    <a:lumOff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" name="Text Box 228"/>
            <p:cNvSpPr txBox="1">
              <a:spLocks noChangeArrowheads="1"/>
            </p:cNvSpPr>
            <p:nvPr/>
          </p:nvSpPr>
          <p:spPr bwMode="auto">
            <a:xfrm>
              <a:off x="683567" y="2635693"/>
              <a:ext cx="2376264" cy="792088"/>
            </a:xfrm>
            <a:prstGeom prst="roundRect">
              <a:avLst>
                <a:gd name="adj" fmla="val 12095"/>
              </a:avLst>
            </a:prstGeom>
            <a:gradFill flip="none" rotWithShape="1">
              <a:gsLst>
                <a:gs pos="0">
                  <a:schemeClr val="accent5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304800" dir="2700000" algn="tl" rotWithShape="0">
                <a:schemeClr val="bg2">
                  <a:lumMod val="25000"/>
                  <a:alpha val="40000"/>
                </a:schemeClr>
              </a:outerShdw>
            </a:effectLst>
            <a:extLst/>
          </p:spPr>
          <p:txBody>
            <a:bodyPr wrap="none" anchor="ctr"/>
            <a:lstStyle>
              <a:lvl1pPr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1pPr>
              <a:lvl2pPr marL="742950" indent="-28575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2pPr>
              <a:lvl3pPr marL="11430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3pPr>
              <a:lvl4pPr marL="16002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4pPr>
              <a:lvl5pPr marL="20574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9pPr>
            </a:lstStyle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청년 일자리 </a:t>
              </a:r>
              <a:endParaRPr kumimoji="0" lang="en-US" altLang="ko-KR" sz="20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패턴분석</a:t>
              </a:r>
            </a:p>
          </p:txBody>
        </p:sp>
        <p:sp>
          <p:nvSpPr>
            <p:cNvPr id="14" name="Text Box 228"/>
            <p:cNvSpPr txBox="1">
              <a:spLocks noChangeArrowheads="1"/>
            </p:cNvSpPr>
            <p:nvPr/>
          </p:nvSpPr>
          <p:spPr bwMode="auto">
            <a:xfrm>
              <a:off x="683568" y="3573016"/>
              <a:ext cx="2376264" cy="778675"/>
            </a:xfrm>
            <a:prstGeom prst="roundRect">
              <a:avLst>
                <a:gd name="adj" fmla="val 13179"/>
              </a:avLst>
            </a:prstGeom>
            <a:gradFill flip="none" rotWithShape="1">
              <a:gsLst>
                <a:gs pos="0">
                  <a:schemeClr val="accent5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304800" dir="2700000" algn="tl" rotWithShape="0">
                <a:schemeClr val="bg2">
                  <a:lumMod val="25000"/>
                  <a:alpha val="40000"/>
                </a:schemeClr>
              </a:outerShdw>
            </a:effectLst>
            <a:extLst/>
          </p:spPr>
          <p:txBody>
            <a:bodyPr wrap="none" anchor="ctr"/>
            <a:lstStyle>
              <a:lvl1pPr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1pPr>
              <a:lvl2pPr marL="742950" indent="-28575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2pPr>
              <a:lvl3pPr marL="11430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3pPr>
              <a:lvl4pPr marL="16002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4pPr>
              <a:lvl5pPr marL="20574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9pPr>
            </a:lstStyle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청소년 심리</a:t>
              </a:r>
              <a:endParaRPr kumimoji="0" lang="en-US" altLang="ko-KR" sz="20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패턴 분석</a:t>
              </a:r>
              <a:endParaRPr kumimoji="0" lang="en-US" altLang="ko-KR" sz="20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5" name="Text Box 228"/>
            <p:cNvSpPr txBox="1">
              <a:spLocks noChangeArrowheads="1"/>
            </p:cNvSpPr>
            <p:nvPr/>
          </p:nvSpPr>
          <p:spPr bwMode="auto">
            <a:xfrm>
              <a:off x="683567" y="4507901"/>
              <a:ext cx="2376264" cy="792088"/>
            </a:xfrm>
            <a:prstGeom prst="roundRect">
              <a:avLst>
                <a:gd name="adj" fmla="val 8666"/>
              </a:avLst>
            </a:prstGeom>
            <a:gradFill flip="none" rotWithShape="1">
              <a:gsLst>
                <a:gs pos="0">
                  <a:schemeClr val="accent5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304800" dir="2700000" algn="tl" rotWithShape="0">
                <a:schemeClr val="bg2">
                  <a:lumMod val="25000"/>
                  <a:alpha val="40000"/>
                </a:schemeClr>
              </a:outerShdw>
            </a:effectLst>
            <a:extLst/>
          </p:spPr>
          <p:txBody>
            <a:bodyPr wrap="none" anchor="ctr"/>
            <a:lstStyle>
              <a:lvl1pPr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1pPr>
              <a:lvl2pPr marL="742950" indent="-28575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2pPr>
              <a:lvl3pPr marL="11430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3pPr>
              <a:lvl4pPr marL="16002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4pPr>
              <a:lvl5pPr marL="20574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9pPr>
            </a:lstStyle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err="1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영유아</a:t>
              </a: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국민</a:t>
              </a:r>
              <a:endParaRPr kumimoji="0" lang="en-US" altLang="ko-KR" sz="20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정서분석</a:t>
              </a:r>
            </a:p>
          </p:txBody>
        </p:sp>
        <p:sp>
          <p:nvSpPr>
            <p:cNvPr id="16" name="Text Box 228"/>
            <p:cNvSpPr txBox="1">
              <a:spLocks noChangeArrowheads="1"/>
            </p:cNvSpPr>
            <p:nvPr/>
          </p:nvSpPr>
          <p:spPr bwMode="auto">
            <a:xfrm>
              <a:off x="683567" y="5517232"/>
              <a:ext cx="2376264" cy="778675"/>
            </a:xfrm>
            <a:prstGeom prst="roundRect">
              <a:avLst>
                <a:gd name="adj" fmla="val 8528"/>
              </a:avLst>
            </a:prstGeom>
            <a:gradFill flip="none" rotWithShape="1">
              <a:gsLst>
                <a:gs pos="0">
                  <a:schemeClr val="accent5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304800" dir="2700000" algn="tl" rotWithShape="0">
                <a:schemeClr val="bg2">
                  <a:lumMod val="25000"/>
                  <a:alpha val="40000"/>
                </a:schemeClr>
              </a:outerShdw>
            </a:effectLst>
            <a:extLst/>
          </p:spPr>
          <p:txBody>
            <a:bodyPr wrap="none" anchor="ctr"/>
            <a:lstStyle>
              <a:lvl1pPr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1pPr>
              <a:lvl2pPr marL="742950" indent="-28575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2pPr>
              <a:lvl3pPr marL="11430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3pPr>
              <a:lvl4pPr marL="16002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4pPr>
              <a:lvl5pPr marL="2057400" indent="-228600"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20000"/>
                </a:spcAft>
                <a:buSzPct val="130000"/>
                <a:defRPr b="1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defRPr>
              </a:lvl9pPr>
            </a:lstStyle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b="0" spc="-150" dirty="0" err="1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베이비부머</a:t>
              </a:r>
              <a:r>
                <a:rPr kumimoji="0" lang="ko-KR" altLang="en-US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만성질환 </a:t>
              </a:r>
              <a:endParaRPr kumimoji="0" lang="en-US" altLang="ko-KR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>
                <a:spcAft>
                  <a:spcPts val="0"/>
                </a:spcAft>
                <a:buClr>
                  <a:srgbClr val="D9EA00">
                    <a:lumMod val="75000"/>
                  </a:srgbClr>
                </a:buClr>
                <a:buSzPct val="100000"/>
                <a:defRPr/>
              </a:pPr>
              <a:r>
                <a:rPr kumimoji="0" lang="ko-KR" altLang="en-US" sz="20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266700" dir="2700000" algn="tl" rotWithShape="0">
                      <a:prstClr val="black">
                        <a:alpha val="66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패턴 분석</a:t>
              </a:r>
              <a:endParaRPr kumimoji="0" lang="en-US" altLang="ko-KR" sz="20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683567" y="2636912"/>
              <a:ext cx="1080120" cy="792088"/>
            </a:xfrm>
            <a:custGeom>
              <a:avLst/>
              <a:gdLst>
                <a:gd name="connsiteX0" fmla="*/ 0 w 7920880"/>
                <a:gd name="connsiteY0" fmla="*/ 84003 h 648072"/>
                <a:gd name="connsiteX1" fmla="*/ 24604 w 7920880"/>
                <a:gd name="connsiteY1" fmla="*/ 24604 h 648072"/>
                <a:gd name="connsiteX2" fmla="*/ 84003 w 7920880"/>
                <a:gd name="connsiteY2" fmla="*/ 0 h 648072"/>
                <a:gd name="connsiteX3" fmla="*/ 7836877 w 7920880"/>
                <a:gd name="connsiteY3" fmla="*/ 0 h 648072"/>
                <a:gd name="connsiteX4" fmla="*/ 7896276 w 7920880"/>
                <a:gd name="connsiteY4" fmla="*/ 24604 h 648072"/>
                <a:gd name="connsiteX5" fmla="*/ 7920880 w 7920880"/>
                <a:gd name="connsiteY5" fmla="*/ 84003 h 648072"/>
                <a:gd name="connsiteX6" fmla="*/ 7920880 w 7920880"/>
                <a:gd name="connsiteY6" fmla="*/ 564069 h 648072"/>
                <a:gd name="connsiteX7" fmla="*/ 7896276 w 7920880"/>
                <a:gd name="connsiteY7" fmla="*/ 623468 h 648072"/>
                <a:gd name="connsiteX8" fmla="*/ 7836877 w 7920880"/>
                <a:gd name="connsiteY8" fmla="*/ 648072 h 648072"/>
                <a:gd name="connsiteX9" fmla="*/ 84003 w 7920880"/>
                <a:gd name="connsiteY9" fmla="*/ 648072 h 648072"/>
                <a:gd name="connsiteX10" fmla="*/ 24604 w 7920880"/>
                <a:gd name="connsiteY10" fmla="*/ 623468 h 648072"/>
                <a:gd name="connsiteX11" fmla="*/ 0 w 7920880"/>
                <a:gd name="connsiteY11" fmla="*/ 564069 h 648072"/>
                <a:gd name="connsiteX12" fmla="*/ 0 w 7920880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920880 w 8832380"/>
                <a:gd name="connsiteY6" fmla="*/ 564069 h 648072"/>
                <a:gd name="connsiteX7" fmla="*/ 7896276 w 8832380"/>
                <a:gd name="connsiteY7" fmla="*/ 623468 h 648072"/>
                <a:gd name="connsiteX8" fmla="*/ 7836877 w 8832380"/>
                <a:gd name="connsiteY8" fmla="*/ 648072 h 648072"/>
                <a:gd name="connsiteX9" fmla="*/ 84003 w 8832380"/>
                <a:gd name="connsiteY9" fmla="*/ 648072 h 648072"/>
                <a:gd name="connsiteX10" fmla="*/ 24604 w 8832380"/>
                <a:gd name="connsiteY10" fmla="*/ 623468 h 648072"/>
                <a:gd name="connsiteX11" fmla="*/ 0 w 8832380"/>
                <a:gd name="connsiteY11" fmla="*/ 564069 h 648072"/>
                <a:gd name="connsiteX12" fmla="*/ 0 w 8832380"/>
                <a:gd name="connsiteY12" fmla="*/ 84003 h 648072"/>
                <a:gd name="connsiteX0" fmla="*/ 0 w 8976396"/>
                <a:gd name="connsiteY0" fmla="*/ 84003 h 648072"/>
                <a:gd name="connsiteX1" fmla="*/ 24604 w 8976396"/>
                <a:gd name="connsiteY1" fmla="*/ 24604 h 648072"/>
                <a:gd name="connsiteX2" fmla="*/ 84003 w 8976396"/>
                <a:gd name="connsiteY2" fmla="*/ 0 h 648072"/>
                <a:gd name="connsiteX3" fmla="*/ 2304256 w 8976396"/>
                <a:gd name="connsiteY3" fmla="*/ 0 h 648072"/>
                <a:gd name="connsiteX4" fmla="*/ 7896276 w 8976396"/>
                <a:gd name="connsiteY4" fmla="*/ 24604 h 648072"/>
                <a:gd name="connsiteX5" fmla="*/ 7920880 w 8976396"/>
                <a:gd name="connsiteY5" fmla="*/ 84003 h 648072"/>
                <a:gd name="connsiteX6" fmla="*/ 7920880 w 8976396"/>
                <a:gd name="connsiteY6" fmla="*/ 564069 h 648072"/>
                <a:gd name="connsiteX7" fmla="*/ 7896276 w 8976396"/>
                <a:gd name="connsiteY7" fmla="*/ 623468 h 648072"/>
                <a:gd name="connsiteX8" fmla="*/ 1440160 w 8976396"/>
                <a:gd name="connsiteY8" fmla="*/ 648072 h 648072"/>
                <a:gd name="connsiteX9" fmla="*/ 84003 w 8976396"/>
                <a:gd name="connsiteY9" fmla="*/ 648072 h 648072"/>
                <a:gd name="connsiteX10" fmla="*/ 24604 w 8976396"/>
                <a:gd name="connsiteY10" fmla="*/ 623468 h 648072"/>
                <a:gd name="connsiteX11" fmla="*/ 0 w 8976396"/>
                <a:gd name="connsiteY11" fmla="*/ 564069 h 648072"/>
                <a:gd name="connsiteX12" fmla="*/ 0 w 8976396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896276 w 8832380"/>
                <a:gd name="connsiteY6" fmla="*/ 623468 h 648072"/>
                <a:gd name="connsiteX7" fmla="*/ 1440160 w 8832380"/>
                <a:gd name="connsiteY7" fmla="*/ 648072 h 648072"/>
                <a:gd name="connsiteX8" fmla="*/ 84003 w 8832380"/>
                <a:gd name="connsiteY8" fmla="*/ 648072 h 648072"/>
                <a:gd name="connsiteX9" fmla="*/ 24604 w 8832380"/>
                <a:gd name="connsiteY9" fmla="*/ 623468 h 648072"/>
                <a:gd name="connsiteX10" fmla="*/ 0 w 8832380"/>
                <a:gd name="connsiteY10" fmla="*/ 564069 h 648072"/>
                <a:gd name="connsiteX11" fmla="*/ 0 w 8832380"/>
                <a:gd name="connsiteY11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1440160 w 8832380"/>
                <a:gd name="connsiteY6" fmla="*/ 648072 h 648072"/>
                <a:gd name="connsiteX7" fmla="*/ 84003 w 8832380"/>
                <a:gd name="connsiteY7" fmla="*/ 648072 h 648072"/>
                <a:gd name="connsiteX8" fmla="*/ 24604 w 8832380"/>
                <a:gd name="connsiteY8" fmla="*/ 623468 h 648072"/>
                <a:gd name="connsiteX9" fmla="*/ 0 w 8832380"/>
                <a:gd name="connsiteY9" fmla="*/ 564069 h 648072"/>
                <a:gd name="connsiteX10" fmla="*/ 0 w 8832380"/>
                <a:gd name="connsiteY10" fmla="*/ 84003 h 648072"/>
                <a:gd name="connsiteX0" fmla="*/ 0 w 7896276"/>
                <a:gd name="connsiteY0" fmla="*/ 84003 h 648072"/>
                <a:gd name="connsiteX1" fmla="*/ 24604 w 7896276"/>
                <a:gd name="connsiteY1" fmla="*/ 24604 h 648072"/>
                <a:gd name="connsiteX2" fmla="*/ 84003 w 7896276"/>
                <a:gd name="connsiteY2" fmla="*/ 0 h 648072"/>
                <a:gd name="connsiteX3" fmla="*/ 2304256 w 7896276"/>
                <a:gd name="connsiteY3" fmla="*/ 0 h 648072"/>
                <a:gd name="connsiteX4" fmla="*/ 7896276 w 7896276"/>
                <a:gd name="connsiteY4" fmla="*/ 24604 h 648072"/>
                <a:gd name="connsiteX5" fmla="*/ 1440160 w 7896276"/>
                <a:gd name="connsiteY5" fmla="*/ 648072 h 648072"/>
                <a:gd name="connsiteX6" fmla="*/ 84003 w 7896276"/>
                <a:gd name="connsiteY6" fmla="*/ 648072 h 648072"/>
                <a:gd name="connsiteX7" fmla="*/ 24604 w 7896276"/>
                <a:gd name="connsiteY7" fmla="*/ 623468 h 648072"/>
                <a:gd name="connsiteX8" fmla="*/ 0 w 7896276"/>
                <a:gd name="connsiteY8" fmla="*/ 564069 h 648072"/>
                <a:gd name="connsiteX9" fmla="*/ 0 w 7896276"/>
                <a:gd name="connsiteY9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256" h="648072">
                  <a:moveTo>
                    <a:pt x="0" y="84003"/>
                  </a:moveTo>
                  <a:cubicBezTo>
                    <a:pt x="0" y="61724"/>
                    <a:pt x="8850" y="40358"/>
                    <a:pt x="24604" y="24604"/>
                  </a:cubicBezTo>
                  <a:cubicBezTo>
                    <a:pt x="40358" y="8850"/>
                    <a:pt x="61724" y="0"/>
                    <a:pt x="84003" y="0"/>
                  </a:cubicBezTo>
                  <a:lnTo>
                    <a:pt x="2304256" y="0"/>
                  </a:lnTo>
                  <a:cubicBezTo>
                    <a:pt x="1746448" y="132556"/>
                    <a:pt x="1845890" y="475456"/>
                    <a:pt x="1224136" y="648072"/>
                  </a:cubicBezTo>
                  <a:lnTo>
                    <a:pt x="84003" y="648072"/>
                  </a:lnTo>
                  <a:cubicBezTo>
                    <a:pt x="61724" y="648072"/>
                    <a:pt x="40358" y="639222"/>
                    <a:pt x="24604" y="623468"/>
                  </a:cubicBezTo>
                  <a:cubicBezTo>
                    <a:pt x="8850" y="607714"/>
                    <a:pt x="0" y="586348"/>
                    <a:pt x="0" y="564069"/>
                  </a:cubicBezTo>
                  <a:lnTo>
                    <a:pt x="0" y="84003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extrusionH="57150" contourW="19050">
                <a:bevelT w="12700" h="12700" prst="coolSlant"/>
                <a:contourClr>
                  <a:schemeClr val="bg2">
                    <a:lumMod val="10000"/>
                  </a:schemeClr>
                </a:contourClr>
              </a:sp3d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200" b="0" kern="0" spc="-15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143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맑은 고딕"/>
              </a:endParaRP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683567" y="3573016"/>
              <a:ext cx="1080120" cy="792088"/>
            </a:xfrm>
            <a:custGeom>
              <a:avLst/>
              <a:gdLst>
                <a:gd name="connsiteX0" fmla="*/ 0 w 7920880"/>
                <a:gd name="connsiteY0" fmla="*/ 84003 h 648072"/>
                <a:gd name="connsiteX1" fmla="*/ 24604 w 7920880"/>
                <a:gd name="connsiteY1" fmla="*/ 24604 h 648072"/>
                <a:gd name="connsiteX2" fmla="*/ 84003 w 7920880"/>
                <a:gd name="connsiteY2" fmla="*/ 0 h 648072"/>
                <a:gd name="connsiteX3" fmla="*/ 7836877 w 7920880"/>
                <a:gd name="connsiteY3" fmla="*/ 0 h 648072"/>
                <a:gd name="connsiteX4" fmla="*/ 7896276 w 7920880"/>
                <a:gd name="connsiteY4" fmla="*/ 24604 h 648072"/>
                <a:gd name="connsiteX5" fmla="*/ 7920880 w 7920880"/>
                <a:gd name="connsiteY5" fmla="*/ 84003 h 648072"/>
                <a:gd name="connsiteX6" fmla="*/ 7920880 w 7920880"/>
                <a:gd name="connsiteY6" fmla="*/ 564069 h 648072"/>
                <a:gd name="connsiteX7" fmla="*/ 7896276 w 7920880"/>
                <a:gd name="connsiteY7" fmla="*/ 623468 h 648072"/>
                <a:gd name="connsiteX8" fmla="*/ 7836877 w 7920880"/>
                <a:gd name="connsiteY8" fmla="*/ 648072 h 648072"/>
                <a:gd name="connsiteX9" fmla="*/ 84003 w 7920880"/>
                <a:gd name="connsiteY9" fmla="*/ 648072 h 648072"/>
                <a:gd name="connsiteX10" fmla="*/ 24604 w 7920880"/>
                <a:gd name="connsiteY10" fmla="*/ 623468 h 648072"/>
                <a:gd name="connsiteX11" fmla="*/ 0 w 7920880"/>
                <a:gd name="connsiteY11" fmla="*/ 564069 h 648072"/>
                <a:gd name="connsiteX12" fmla="*/ 0 w 7920880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920880 w 8832380"/>
                <a:gd name="connsiteY6" fmla="*/ 564069 h 648072"/>
                <a:gd name="connsiteX7" fmla="*/ 7896276 w 8832380"/>
                <a:gd name="connsiteY7" fmla="*/ 623468 h 648072"/>
                <a:gd name="connsiteX8" fmla="*/ 7836877 w 8832380"/>
                <a:gd name="connsiteY8" fmla="*/ 648072 h 648072"/>
                <a:gd name="connsiteX9" fmla="*/ 84003 w 8832380"/>
                <a:gd name="connsiteY9" fmla="*/ 648072 h 648072"/>
                <a:gd name="connsiteX10" fmla="*/ 24604 w 8832380"/>
                <a:gd name="connsiteY10" fmla="*/ 623468 h 648072"/>
                <a:gd name="connsiteX11" fmla="*/ 0 w 8832380"/>
                <a:gd name="connsiteY11" fmla="*/ 564069 h 648072"/>
                <a:gd name="connsiteX12" fmla="*/ 0 w 8832380"/>
                <a:gd name="connsiteY12" fmla="*/ 84003 h 648072"/>
                <a:gd name="connsiteX0" fmla="*/ 0 w 8976396"/>
                <a:gd name="connsiteY0" fmla="*/ 84003 h 648072"/>
                <a:gd name="connsiteX1" fmla="*/ 24604 w 8976396"/>
                <a:gd name="connsiteY1" fmla="*/ 24604 h 648072"/>
                <a:gd name="connsiteX2" fmla="*/ 84003 w 8976396"/>
                <a:gd name="connsiteY2" fmla="*/ 0 h 648072"/>
                <a:gd name="connsiteX3" fmla="*/ 2304256 w 8976396"/>
                <a:gd name="connsiteY3" fmla="*/ 0 h 648072"/>
                <a:gd name="connsiteX4" fmla="*/ 7896276 w 8976396"/>
                <a:gd name="connsiteY4" fmla="*/ 24604 h 648072"/>
                <a:gd name="connsiteX5" fmla="*/ 7920880 w 8976396"/>
                <a:gd name="connsiteY5" fmla="*/ 84003 h 648072"/>
                <a:gd name="connsiteX6" fmla="*/ 7920880 w 8976396"/>
                <a:gd name="connsiteY6" fmla="*/ 564069 h 648072"/>
                <a:gd name="connsiteX7" fmla="*/ 7896276 w 8976396"/>
                <a:gd name="connsiteY7" fmla="*/ 623468 h 648072"/>
                <a:gd name="connsiteX8" fmla="*/ 1440160 w 8976396"/>
                <a:gd name="connsiteY8" fmla="*/ 648072 h 648072"/>
                <a:gd name="connsiteX9" fmla="*/ 84003 w 8976396"/>
                <a:gd name="connsiteY9" fmla="*/ 648072 h 648072"/>
                <a:gd name="connsiteX10" fmla="*/ 24604 w 8976396"/>
                <a:gd name="connsiteY10" fmla="*/ 623468 h 648072"/>
                <a:gd name="connsiteX11" fmla="*/ 0 w 8976396"/>
                <a:gd name="connsiteY11" fmla="*/ 564069 h 648072"/>
                <a:gd name="connsiteX12" fmla="*/ 0 w 8976396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896276 w 8832380"/>
                <a:gd name="connsiteY6" fmla="*/ 623468 h 648072"/>
                <a:gd name="connsiteX7" fmla="*/ 1440160 w 8832380"/>
                <a:gd name="connsiteY7" fmla="*/ 648072 h 648072"/>
                <a:gd name="connsiteX8" fmla="*/ 84003 w 8832380"/>
                <a:gd name="connsiteY8" fmla="*/ 648072 h 648072"/>
                <a:gd name="connsiteX9" fmla="*/ 24604 w 8832380"/>
                <a:gd name="connsiteY9" fmla="*/ 623468 h 648072"/>
                <a:gd name="connsiteX10" fmla="*/ 0 w 8832380"/>
                <a:gd name="connsiteY10" fmla="*/ 564069 h 648072"/>
                <a:gd name="connsiteX11" fmla="*/ 0 w 8832380"/>
                <a:gd name="connsiteY11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1440160 w 8832380"/>
                <a:gd name="connsiteY6" fmla="*/ 648072 h 648072"/>
                <a:gd name="connsiteX7" fmla="*/ 84003 w 8832380"/>
                <a:gd name="connsiteY7" fmla="*/ 648072 h 648072"/>
                <a:gd name="connsiteX8" fmla="*/ 24604 w 8832380"/>
                <a:gd name="connsiteY8" fmla="*/ 623468 h 648072"/>
                <a:gd name="connsiteX9" fmla="*/ 0 w 8832380"/>
                <a:gd name="connsiteY9" fmla="*/ 564069 h 648072"/>
                <a:gd name="connsiteX10" fmla="*/ 0 w 8832380"/>
                <a:gd name="connsiteY10" fmla="*/ 84003 h 648072"/>
                <a:gd name="connsiteX0" fmla="*/ 0 w 7896276"/>
                <a:gd name="connsiteY0" fmla="*/ 84003 h 648072"/>
                <a:gd name="connsiteX1" fmla="*/ 24604 w 7896276"/>
                <a:gd name="connsiteY1" fmla="*/ 24604 h 648072"/>
                <a:gd name="connsiteX2" fmla="*/ 84003 w 7896276"/>
                <a:gd name="connsiteY2" fmla="*/ 0 h 648072"/>
                <a:gd name="connsiteX3" fmla="*/ 2304256 w 7896276"/>
                <a:gd name="connsiteY3" fmla="*/ 0 h 648072"/>
                <a:gd name="connsiteX4" fmla="*/ 7896276 w 7896276"/>
                <a:gd name="connsiteY4" fmla="*/ 24604 h 648072"/>
                <a:gd name="connsiteX5" fmla="*/ 1440160 w 7896276"/>
                <a:gd name="connsiteY5" fmla="*/ 648072 h 648072"/>
                <a:gd name="connsiteX6" fmla="*/ 84003 w 7896276"/>
                <a:gd name="connsiteY6" fmla="*/ 648072 h 648072"/>
                <a:gd name="connsiteX7" fmla="*/ 24604 w 7896276"/>
                <a:gd name="connsiteY7" fmla="*/ 623468 h 648072"/>
                <a:gd name="connsiteX8" fmla="*/ 0 w 7896276"/>
                <a:gd name="connsiteY8" fmla="*/ 564069 h 648072"/>
                <a:gd name="connsiteX9" fmla="*/ 0 w 7896276"/>
                <a:gd name="connsiteY9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256" h="648072">
                  <a:moveTo>
                    <a:pt x="0" y="84003"/>
                  </a:moveTo>
                  <a:cubicBezTo>
                    <a:pt x="0" y="61724"/>
                    <a:pt x="8850" y="40358"/>
                    <a:pt x="24604" y="24604"/>
                  </a:cubicBezTo>
                  <a:cubicBezTo>
                    <a:pt x="40358" y="8850"/>
                    <a:pt x="61724" y="0"/>
                    <a:pt x="84003" y="0"/>
                  </a:cubicBezTo>
                  <a:lnTo>
                    <a:pt x="2304256" y="0"/>
                  </a:lnTo>
                  <a:cubicBezTo>
                    <a:pt x="1746448" y="132556"/>
                    <a:pt x="1845890" y="475456"/>
                    <a:pt x="1224136" y="648072"/>
                  </a:cubicBezTo>
                  <a:lnTo>
                    <a:pt x="84003" y="648072"/>
                  </a:lnTo>
                  <a:cubicBezTo>
                    <a:pt x="61724" y="648072"/>
                    <a:pt x="40358" y="639222"/>
                    <a:pt x="24604" y="623468"/>
                  </a:cubicBezTo>
                  <a:cubicBezTo>
                    <a:pt x="8850" y="607714"/>
                    <a:pt x="0" y="586348"/>
                    <a:pt x="0" y="564069"/>
                  </a:cubicBezTo>
                  <a:lnTo>
                    <a:pt x="0" y="84003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extrusionH="57150" contourW="19050">
                <a:bevelT w="12700" h="12700" prst="coolSlant"/>
                <a:contourClr>
                  <a:schemeClr val="bg2">
                    <a:lumMod val="10000"/>
                  </a:schemeClr>
                </a:contourClr>
              </a:sp3d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200" b="0" kern="0" spc="-15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143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맑은 고딕"/>
              </a:endParaRPr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683567" y="4509120"/>
              <a:ext cx="1080120" cy="792088"/>
            </a:xfrm>
            <a:custGeom>
              <a:avLst/>
              <a:gdLst>
                <a:gd name="connsiteX0" fmla="*/ 0 w 7920880"/>
                <a:gd name="connsiteY0" fmla="*/ 84003 h 648072"/>
                <a:gd name="connsiteX1" fmla="*/ 24604 w 7920880"/>
                <a:gd name="connsiteY1" fmla="*/ 24604 h 648072"/>
                <a:gd name="connsiteX2" fmla="*/ 84003 w 7920880"/>
                <a:gd name="connsiteY2" fmla="*/ 0 h 648072"/>
                <a:gd name="connsiteX3" fmla="*/ 7836877 w 7920880"/>
                <a:gd name="connsiteY3" fmla="*/ 0 h 648072"/>
                <a:gd name="connsiteX4" fmla="*/ 7896276 w 7920880"/>
                <a:gd name="connsiteY4" fmla="*/ 24604 h 648072"/>
                <a:gd name="connsiteX5" fmla="*/ 7920880 w 7920880"/>
                <a:gd name="connsiteY5" fmla="*/ 84003 h 648072"/>
                <a:gd name="connsiteX6" fmla="*/ 7920880 w 7920880"/>
                <a:gd name="connsiteY6" fmla="*/ 564069 h 648072"/>
                <a:gd name="connsiteX7" fmla="*/ 7896276 w 7920880"/>
                <a:gd name="connsiteY7" fmla="*/ 623468 h 648072"/>
                <a:gd name="connsiteX8" fmla="*/ 7836877 w 7920880"/>
                <a:gd name="connsiteY8" fmla="*/ 648072 h 648072"/>
                <a:gd name="connsiteX9" fmla="*/ 84003 w 7920880"/>
                <a:gd name="connsiteY9" fmla="*/ 648072 h 648072"/>
                <a:gd name="connsiteX10" fmla="*/ 24604 w 7920880"/>
                <a:gd name="connsiteY10" fmla="*/ 623468 h 648072"/>
                <a:gd name="connsiteX11" fmla="*/ 0 w 7920880"/>
                <a:gd name="connsiteY11" fmla="*/ 564069 h 648072"/>
                <a:gd name="connsiteX12" fmla="*/ 0 w 7920880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920880 w 8832380"/>
                <a:gd name="connsiteY6" fmla="*/ 564069 h 648072"/>
                <a:gd name="connsiteX7" fmla="*/ 7896276 w 8832380"/>
                <a:gd name="connsiteY7" fmla="*/ 623468 h 648072"/>
                <a:gd name="connsiteX8" fmla="*/ 7836877 w 8832380"/>
                <a:gd name="connsiteY8" fmla="*/ 648072 h 648072"/>
                <a:gd name="connsiteX9" fmla="*/ 84003 w 8832380"/>
                <a:gd name="connsiteY9" fmla="*/ 648072 h 648072"/>
                <a:gd name="connsiteX10" fmla="*/ 24604 w 8832380"/>
                <a:gd name="connsiteY10" fmla="*/ 623468 h 648072"/>
                <a:gd name="connsiteX11" fmla="*/ 0 w 8832380"/>
                <a:gd name="connsiteY11" fmla="*/ 564069 h 648072"/>
                <a:gd name="connsiteX12" fmla="*/ 0 w 8832380"/>
                <a:gd name="connsiteY12" fmla="*/ 84003 h 648072"/>
                <a:gd name="connsiteX0" fmla="*/ 0 w 8976396"/>
                <a:gd name="connsiteY0" fmla="*/ 84003 h 648072"/>
                <a:gd name="connsiteX1" fmla="*/ 24604 w 8976396"/>
                <a:gd name="connsiteY1" fmla="*/ 24604 h 648072"/>
                <a:gd name="connsiteX2" fmla="*/ 84003 w 8976396"/>
                <a:gd name="connsiteY2" fmla="*/ 0 h 648072"/>
                <a:gd name="connsiteX3" fmla="*/ 2304256 w 8976396"/>
                <a:gd name="connsiteY3" fmla="*/ 0 h 648072"/>
                <a:gd name="connsiteX4" fmla="*/ 7896276 w 8976396"/>
                <a:gd name="connsiteY4" fmla="*/ 24604 h 648072"/>
                <a:gd name="connsiteX5" fmla="*/ 7920880 w 8976396"/>
                <a:gd name="connsiteY5" fmla="*/ 84003 h 648072"/>
                <a:gd name="connsiteX6" fmla="*/ 7920880 w 8976396"/>
                <a:gd name="connsiteY6" fmla="*/ 564069 h 648072"/>
                <a:gd name="connsiteX7" fmla="*/ 7896276 w 8976396"/>
                <a:gd name="connsiteY7" fmla="*/ 623468 h 648072"/>
                <a:gd name="connsiteX8" fmla="*/ 1440160 w 8976396"/>
                <a:gd name="connsiteY8" fmla="*/ 648072 h 648072"/>
                <a:gd name="connsiteX9" fmla="*/ 84003 w 8976396"/>
                <a:gd name="connsiteY9" fmla="*/ 648072 h 648072"/>
                <a:gd name="connsiteX10" fmla="*/ 24604 w 8976396"/>
                <a:gd name="connsiteY10" fmla="*/ 623468 h 648072"/>
                <a:gd name="connsiteX11" fmla="*/ 0 w 8976396"/>
                <a:gd name="connsiteY11" fmla="*/ 564069 h 648072"/>
                <a:gd name="connsiteX12" fmla="*/ 0 w 8976396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896276 w 8832380"/>
                <a:gd name="connsiteY6" fmla="*/ 623468 h 648072"/>
                <a:gd name="connsiteX7" fmla="*/ 1440160 w 8832380"/>
                <a:gd name="connsiteY7" fmla="*/ 648072 h 648072"/>
                <a:gd name="connsiteX8" fmla="*/ 84003 w 8832380"/>
                <a:gd name="connsiteY8" fmla="*/ 648072 h 648072"/>
                <a:gd name="connsiteX9" fmla="*/ 24604 w 8832380"/>
                <a:gd name="connsiteY9" fmla="*/ 623468 h 648072"/>
                <a:gd name="connsiteX10" fmla="*/ 0 w 8832380"/>
                <a:gd name="connsiteY10" fmla="*/ 564069 h 648072"/>
                <a:gd name="connsiteX11" fmla="*/ 0 w 8832380"/>
                <a:gd name="connsiteY11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1440160 w 8832380"/>
                <a:gd name="connsiteY6" fmla="*/ 648072 h 648072"/>
                <a:gd name="connsiteX7" fmla="*/ 84003 w 8832380"/>
                <a:gd name="connsiteY7" fmla="*/ 648072 h 648072"/>
                <a:gd name="connsiteX8" fmla="*/ 24604 w 8832380"/>
                <a:gd name="connsiteY8" fmla="*/ 623468 h 648072"/>
                <a:gd name="connsiteX9" fmla="*/ 0 w 8832380"/>
                <a:gd name="connsiteY9" fmla="*/ 564069 h 648072"/>
                <a:gd name="connsiteX10" fmla="*/ 0 w 8832380"/>
                <a:gd name="connsiteY10" fmla="*/ 84003 h 648072"/>
                <a:gd name="connsiteX0" fmla="*/ 0 w 7896276"/>
                <a:gd name="connsiteY0" fmla="*/ 84003 h 648072"/>
                <a:gd name="connsiteX1" fmla="*/ 24604 w 7896276"/>
                <a:gd name="connsiteY1" fmla="*/ 24604 h 648072"/>
                <a:gd name="connsiteX2" fmla="*/ 84003 w 7896276"/>
                <a:gd name="connsiteY2" fmla="*/ 0 h 648072"/>
                <a:gd name="connsiteX3" fmla="*/ 2304256 w 7896276"/>
                <a:gd name="connsiteY3" fmla="*/ 0 h 648072"/>
                <a:gd name="connsiteX4" fmla="*/ 7896276 w 7896276"/>
                <a:gd name="connsiteY4" fmla="*/ 24604 h 648072"/>
                <a:gd name="connsiteX5" fmla="*/ 1440160 w 7896276"/>
                <a:gd name="connsiteY5" fmla="*/ 648072 h 648072"/>
                <a:gd name="connsiteX6" fmla="*/ 84003 w 7896276"/>
                <a:gd name="connsiteY6" fmla="*/ 648072 h 648072"/>
                <a:gd name="connsiteX7" fmla="*/ 24604 w 7896276"/>
                <a:gd name="connsiteY7" fmla="*/ 623468 h 648072"/>
                <a:gd name="connsiteX8" fmla="*/ 0 w 7896276"/>
                <a:gd name="connsiteY8" fmla="*/ 564069 h 648072"/>
                <a:gd name="connsiteX9" fmla="*/ 0 w 7896276"/>
                <a:gd name="connsiteY9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256" h="648072">
                  <a:moveTo>
                    <a:pt x="0" y="84003"/>
                  </a:moveTo>
                  <a:cubicBezTo>
                    <a:pt x="0" y="61724"/>
                    <a:pt x="8850" y="40358"/>
                    <a:pt x="24604" y="24604"/>
                  </a:cubicBezTo>
                  <a:cubicBezTo>
                    <a:pt x="40358" y="8850"/>
                    <a:pt x="61724" y="0"/>
                    <a:pt x="84003" y="0"/>
                  </a:cubicBezTo>
                  <a:lnTo>
                    <a:pt x="2304256" y="0"/>
                  </a:lnTo>
                  <a:cubicBezTo>
                    <a:pt x="1746448" y="132556"/>
                    <a:pt x="1845890" y="475456"/>
                    <a:pt x="1224136" y="648072"/>
                  </a:cubicBezTo>
                  <a:lnTo>
                    <a:pt x="84003" y="648072"/>
                  </a:lnTo>
                  <a:cubicBezTo>
                    <a:pt x="61724" y="648072"/>
                    <a:pt x="40358" y="639222"/>
                    <a:pt x="24604" y="623468"/>
                  </a:cubicBezTo>
                  <a:cubicBezTo>
                    <a:pt x="8850" y="607714"/>
                    <a:pt x="0" y="586348"/>
                    <a:pt x="0" y="564069"/>
                  </a:cubicBezTo>
                  <a:lnTo>
                    <a:pt x="0" y="84003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extrusionH="57150" contourW="19050">
                <a:bevelT w="12700" h="12700" prst="coolSlant"/>
                <a:contourClr>
                  <a:schemeClr val="bg2">
                    <a:lumMod val="10000"/>
                  </a:schemeClr>
                </a:contourClr>
              </a:sp3d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200" b="0" kern="0" spc="-15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143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맑은 고딕"/>
              </a:endParaRPr>
            </a:p>
          </p:txBody>
        </p: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683567" y="5517232"/>
              <a:ext cx="1080120" cy="792088"/>
            </a:xfrm>
            <a:custGeom>
              <a:avLst/>
              <a:gdLst>
                <a:gd name="connsiteX0" fmla="*/ 0 w 7920880"/>
                <a:gd name="connsiteY0" fmla="*/ 84003 h 648072"/>
                <a:gd name="connsiteX1" fmla="*/ 24604 w 7920880"/>
                <a:gd name="connsiteY1" fmla="*/ 24604 h 648072"/>
                <a:gd name="connsiteX2" fmla="*/ 84003 w 7920880"/>
                <a:gd name="connsiteY2" fmla="*/ 0 h 648072"/>
                <a:gd name="connsiteX3" fmla="*/ 7836877 w 7920880"/>
                <a:gd name="connsiteY3" fmla="*/ 0 h 648072"/>
                <a:gd name="connsiteX4" fmla="*/ 7896276 w 7920880"/>
                <a:gd name="connsiteY4" fmla="*/ 24604 h 648072"/>
                <a:gd name="connsiteX5" fmla="*/ 7920880 w 7920880"/>
                <a:gd name="connsiteY5" fmla="*/ 84003 h 648072"/>
                <a:gd name="connsiteX6" fmla="*/ 7920880 w 7920880"/>
                <a:gd name="connsiteY6" fmla="*/ 564069 h 648072"/>
                <a:gd name="connsiteX7" fmla="*/ 7896276 w 7920880"/>
                <a:gd name="connsiteY7" fmla="*/ 623468 h 648072"/>
                <a:gd name="connsiteX8" fmla="*/ 7836877 w 7920880"/>
                <a:gd name="connsiteY8" fmla="*/ 648072 h 648072"/>
                <a:gd name="connsiteX9" fmla="*/ 84003 w 7920880"/>
                <a:gd name="connsiteY9" fmla="*/ 648072 h 648072"/>
                <a:gd name="connsiteX10" fmla="*/ 24604 w 7920880"/>
                <a:gd name="connsiteY10" fmla="*/ 623468 h 648072"/>
                <a:gd name="connsiteX11" fmla="*/ 0 w 7920880"/>
                <a:gd name="connsiteY11" fmla="*/ 564069 h 648072"/>
                <a:gd name="connsiteX12" fmla="*/ 0 w 7920880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920880 w 8832380"/>
                <a:gd name="connsiteY6" fmla="*/ 564069 h 648072"/>
                <a:gd name="connsiteX7" fmla="*/ 7896276 w 8832380"/>
                <a:gd name="connsiteY7" fmla="*/ 623468 h 648072"/>
                <a:gd name="connsiteX8" fmla="*/ 7836877 w 8832380"/>
                <a:gd name="connsiteY8" fmla="*/ 648072 h 648072"/>
                <a:gd name="connsiteX9" fmla="*/ 84003 w 8832380"/>
                <a:gd name="connsiteY9" fmla="*/ 648072 h 648072"/>
                <a:gd name="connsiteX10" fmla="*/ 24604 w 8832380"/>
                <a:gd name="connsiteY10" fmla="*/ 623468 h 648072"/>
                <a:gd name="connsiteX11" fmla="*/ 0 w 8832380"/>
                <a:gd name="connsiteY11" fmla="*/ 564069 h 648072"/>
                <a:gd name="connsiteX12" fmla="*/ 0 w 8832380"/>
                <a:gd name="connsiteY12" fmla="*/ 84003 h 648072"/>
                <a:gd name="connsiteX0" fmla="*/ 0 w 8976396"/>
                <a:gd name="connsiteY0" fmla="*/ 84003 h 648072"/>
                <a:gd name="connsiteX1" fmla="*/ 24604 w 8976396"/>
                <a:gd name="connsiteY1" fmla="*/ 24604 h 648072"/>
                <a:gd name="connsiteX2" fmla="*/ 84003 w 8976396"/>
                <a:gd name="connsiteY2" fmla="*/ 0 h 648072"/>
                <a:gd name="connsiteX3" fmla="*/ 2304256 w 8976396"/>
                <a:gd name="connsiteY3" fmla="*/ 0 h 648072"/>
                <a:gd name="connsiteX4" fmla="*/ 7896276 w 8976396"/>
                <a:gd name="connsiteY4" fmla="*/ 24604 h 648072"/>
                <a:gd name="connsiteX5" fmla="*/ 7920880 w 8976396"/>
                <a:gd name="connsiteY5" fmla="*/ 84003 h 648072"/>
                <a:gd name="connsiteX6" fmla="*/ 7920880 w 8976396"/>
                <a:gd name="connsiteY6" fmla="*/ 564069 h 648072"/>
                <a:gd name="connsiteX7" fmla="*/ 7896276 w 8976396"/>
                <a:gd name="connsiteY7" fmla="*/ 623468 h 648072"/>
                <a:gd name="connsiteX8" fmla="*/ 1440160 w 8976396"/>
                <a:gd name="connsiteY8" fmla="*/ 648072 h 648072"/>
                <a:gd name="connsiteX9" fmla="*/ 84003 w 8976396"/>
                <a:gd name="connsiteY9" fmla="*/ 648072 h 648072"/>
                <a:gd name="connsiteX10" fmla="*/ 24604 w 8976396"/>
                <a:gd name="connsiteY10" fmla="*/ 623468 h 648072"/>
                <a:gd name="connsiteX11" fmla="*/ 0 w 8976396"/>
                <a:gd name="connsiteY11" fmla="*/ 564069 h 648072"/>
                <a:gd name="connsiteX12" fmla="*/ 0 w 8976396"/>
                <a:gd name="connsiteY12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7896276 w 8832380"/>
                <a:gd name="connsiteY6" fmla="*/ 623468 h 648072"/>
                <a:gd name="connsiteX7" fmla="*/ 1440160 w 8832380"/>
                <a:gd name="connsiteY7" fmla="*/ 648072 h 648072"/>
                <a:gd name="connsiteX8" fmla="*/ 84003 w 8832380"/>
                <a:gd name="connsiteY8" fmla="*/ 648072 h 648072"/>
                <a:gd name="connsiteX9" fmla="*/ 24604 w 8832380"/>
                <a:gd name="connsiteY9" fmla="*/ 623468 h 648072"/>
                <a:gd name="connsiteX10" fmla="*/ 0 w 8832380"/>
                <a:gd name="connsiteY10" fmla="*/ 564069 h 648072"/>
                <a:gd name="connsiteX11" fmla="*/ 0 w 8832380"/>
                <a:gd name="connsiteY11" fmla="*/ 84003 h 648072"/>
                <a:gd name="connsiteX0" fmla="*/ 0 w 8832380"/>
                <a:gd name="connsiteY0" fmla="*/ 84003 h 648072"/>
                <a:gd name="connsiteX1" fmla="*/ 24604 w 8832380"/>
                <a:gd name="connsiteY1" fmla="*/ 24604 h 648072"/>
                <a:gd name="connsiteX2" fmla="*/ 84003 w 8832380"/>
                <a:gd name="connsiteY2" fmla="*/ 0 h 648072"/>
                <a:gd name="connsiteX3" fmla="*/ 2304256 w 8832380"/>
                <a:gd name="connsiteY3" fmla="*/ 0 h 648072"/>
                <a:gd name="connsiteX4" fmla="*/ 7896276 w 8832380"/>
                <a:gd name="connsiteY4" fmla="*/ 24604 h 648072"/>
                <a:gd name="connsiteX5" fmla="*/ 7920880 w 8832380"/>
                <a:gd name="connsiteY5" fmla="*/ 84003 h 648072"/>
                <a:gd name="connsiteX6" fmla="*/ 1440160 w 8832380"/>
                <a:gd name="connsiteY6" fmla="*/ 648072 h 648072"/>
                <a:gd name="connsiteX7" fmla="*/ 84003 w 8832380"/>
                <a:gd name="connsiteY7" fmla="*/ 648072 h 648072"/>
                <a:gd name="connsiteX8" fmla="*/ 24604 w 8832380"/>
                <a:gd name="connsiteY8" fmla="*/ 623468 h 648072"/>
                <a:gd name="connsiteX9" fmla="*/ 0 w 8832380"/>
                <a:gd name="connsiteY9" fmla="*/ 564069 h 648072"/>
                <a:gd name="connsiteX10" fmla="*/ 0 w 8832380"/>
                <a:gd name="connsiteY10" fmla="*/ 84003 h 648072"/>
                <a:gd name="connsiteX0" fmla="*/ 0 w 7896276"/>
                <a:gd name="connsiteY0" fmla="*/ 84003 h 648072"/>
                <a:gd name="connsiteX1" fmla="*/ 24604 w 7896276"/>
                <a:gd name="connsiteY1" fmla="*/ 24604 h 648072"/>
                <a:gd name="connsiteX2" fmla="*/ 84003 w 7896276"/>
                <a:gd name="connsiteY2" fmla="*/ 0 h 648072"/>
                <a:gd name="connsiteX3" fmla="*/ 2304256 w 7896276"/>
                <a:gd name="connsiteY3" fmla="*/ 0 h 648072"/>
                <a:gd name="connsiteX4" fmla="*/ 7896276 w 7896276"/>
                <a:gd name="connsiteY4" fmla="*/ 24604 h 648072"/>
                <a:gd name="connsiteX5" fmla="*/ 1440160 w 7896276"/>
                <a:gd name="connsiteY5" fmla="*/ 648072 h 648072"/>
                <a:gd name="connsiteX6" fmla="*/ 84003 w 7896276"/>
                <a:gd name="connsiteY6" fmla="*/ 648072 h 648072"/>
                <a:gd name="connsiteX7" fmla="*/ 24604 w 7896276"/>
                <a:gd name="connsiteY7" fmla="*/ 623468 h 648072"/>
                <a:gd name="connsiteX8" fmla="*/ 0 w 7896276"/>
                <a:gd name="connsiteY8" fmla="*/ 564069 h 648072"/>
                <a:gd name="connsiteX9" fmla="*/ 0 w 7896276"/>
                <a:gd name="connsiteY9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440160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  <a:gd name="connsiteX0" fmla="*/ 0 w 2304256"/>
                <a:gd name="connsiteY0" fmla="*/ 84003 h 648072"/>
                <a:gd name="connsiteX1" fmla="*/ 24604 w 2304256"/>
                <a:gd name="connsiteY1" fmla="*/ 24604 h 648072"/>
                <a:gd name="connsiteX2" fmla="*/ 84003 w 2304256"/>
                <a:gd name="connsiteY2" fmla="*/ 0 h 648072"/>
                <a:gd name="connsiteX3" fmla="*/ 2304256 w 2304256"/>
                <a:gd name="connsiteY3" fmla="*/ 0 h 648072"/>
                <a:gd name="connsiteX4" fmla="*/ 1224136 w 2304256"/>
                <a:gd name="connsiteY4" fmla="*/ 648072 h 648072"/>
                <a:gd name="connsiteX5" fmla="*/ 84003 w 2304256"/>
                <a:gd name="connsiteY5" fmla="*/ 648072 h 648072"/>
                <a:gd name="connsiteX6" fmla="*/ 24604 w 2304256"/>
                <a:gd name="connsiteY6" fmla="*/ 623468 h 648072"/>
                <a:gd name="connsiteX7" fmla="*/ 0 w 2304256"/>
                <a:gd name="connsiteY7" fmla="*/ 564069 h 648072"/>
                <a:gd name="connsiteX8" fmla="*/ 0 w 2304256"/>
                <a:gd name="connsiteY8" fmla="*/ 84003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256" h="648072">
                  <a:moveTo>
                    <a:pt x="0" y="84003"/>
                  </a:moveTo>
                  <a:cubicBezTo>
                    <a:pt x="0" y="61724"/>
                    <a:pt x="8850" y="40358"/>
                    <a:pt x="24604" y="24604"/>
                  </a:cubicBezTo>
                  <a:cubicBezTo>
                    <a:pt x="40358" y="8850"/>
                    <a:pt x="61724" y="0"/>
                    <a:pt x="84003" y="0"/>
                  </a:cubicBezTo>
                  <a:lnTo>
                    <a:pt x="2304256" y="0"/>
                  </a:lnTo>
                  <a:cubicBezTo>
                    <a:pt x="1746448" y="132556"/>
                    <a:pt x="1845890" y="475456"/>
                    <a:pt x="1224136" y="648072"/>
                  </a:cubicBezTo>
                  <a:lnTo>
                    <a:pt x="84003" y="648072"/>
                  </a:lnTo>
                  <a:cubicBezTo>
                    <a:pt x="61724" y="648072"/>
                    <a:pt x="40358" y="639222"/>
                    <a:pt x="24604" y="623468"/>
                  </a:cubicBezTo>
                  <a:cubicBezTo>
                    <a:pt x="8850" y="607714"/>
                    <a:pt x="0" y="586348"/>
                    <a:pt x="0" y="564069"/>
                  </a:cubicBezTo>
                  <a:lnTo>
                    <a:pt x="0" y="84003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extrusionH="57150" contourW="19050">
                <a:bevelT w="12700" h="12700" prst="coolSlant"/>
                <a:contourClr>
                  <a:schemeClr val="bg2">
                    <a:lumMod val="10000"/>
                  </a:schemeClr>
                </a:contourClr>
              </a:sp3d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3200" b="0" kern="0" spc="-15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143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맑은 고딕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826059" y="908720"/>
              <a:ext cx="54918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ko-KR" altLang="en-US" sz="24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  <a:outerShdw blurRad="152400" dir="2700000" algn="tl" rotWithShape="0">
                      <a:prstClr val="white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다양한 미래 우리나라 사회현안에 </a:t>
              </a:r>
              <a:endParaRPr lang="en-US" altLang="ko-KR" sz="2400" b="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152400" dir="2700000" algn="tl" rotWithShape="0">
                    <a:prstClr val="white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ko-KR" altLang="en-US" sz="24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  <a:outerShdw blurRad="152400" dir="2700000" algn="tl" rotWithShape="0">
                      <a:prstClr val="white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빅데이터 분석을 적용하여 문제해결 가능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04055" y="2131637"/>
              <a:ext cx="26997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200"/>
                </a:spcBef>
                <a:spcAft>
                  <a:spcPts val="0"/>
                </a:spcAft>
                <a:buSzPct val="120000"/>
                <a:defRPr/>
              </a:pPr>
              <a:r>
                <a:rPr kumimoji="0" lang="ko-KR" altLang="en-US" sz="24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320058">
                      <a:lumMod val="75000"/>
                      <a:lumOff val="25000"/>
                    </a:srgbClr>
                  </a:solidFill>
                  <a:latin typeface="HY견고딕" pitchFamily="18" charset="-127"/>
                  <a:ea typeface="HY견고딕" pitchFamily="18" charset="-127"/>
                </a:rPr>
                <a:t>대한민국</a:t>
              </a:r>
              <a:r>
                <a:rPr kumimoji="0" lang="en-US" altLang="ko-KR" sz="24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320058">
                      <a:lumMod val="75000"/>
                      <a:lumOff val="25000"/>
                    </a:srgbClr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kumimoji="0" lang="ko-KR" altLang="en-US" sz="2400" b="0" spc="-15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srgbClr val="320058">
                      <a:lumMod val="75000"/>
                      <a:lumOff val="25000"/>
                    </a:srgbClr>
                  </a:solidFill>
                  <a:latin typeface="HY견고딕" pitchFamily="18" charset="-127"/>
                  <a:ea typeface="HY견고딕" pitchFamily="18" charset="-127"/>
                </a:rPr>
                <a:t>사회현안</a:t>
              </a:r>
            </a:p>
          </p:txBody>
        </p:sp>
        <p:pic>
          <p:nvPicPr>
            <p:cNvPr id="23" name="Picture 1" descr="C:\Users\Ju-im\Downloads\448332-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80312" y="3585892"/>
              <a:ext cx="1253703" cy="1253702"/>
            </a:xfrm>
            <a:prstGeom prst="rect">
              <a:avLst/>
            </a:prstGeom>
            <a:noFill/>
          </p:spPr>
        </p:pic>
        <p:sp>
          <p:nvSpPr>
            <p:cNvPr id="24" name="직사각형 23"/>
            <p:cNvSpPr/>
            <p:nvPr/>
          </p:nvSpPr>
          <p:spPr>
            <a:xfrm>
              <a:off x="7380313" y="3801916"/>
              <a:ext cx="1296144" cy="92576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사전징후포착</a:t>
              </a:r>
              <a:r>
                <a:rPr kumimoji="0" lang="en-US" altLang="ko-KR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/</a:t>
              </a:r>
            </a:p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위험관리</a:t>
              </a:r>
            </a:p>
          </p:txBody>
        </p:sp>
        <p:pic>
          <p:nvPicPr>
            <p:cNvPr id="25" name="Picture 1" descr="C:\Users\Ju-im\Downloads\448332-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04247" y="5055618"/>
              <a:ext cx="1253703" cy="1253702"/>
            </a:xfrm>
            <a:prstGeom prst="rect">
              <a:avLst/>
            </a:prstGeom>
            <a:noFill/>
          </p:spPr>
        </p:pic>
        <p:sp>
          <p:nvSpPr>
            <p:cNvPr id="26" name="직사각형 25"/>
            <p:cNvSpPr/>
            <p:nvPr/>
          </p:nvSpPr>
          <p:spPr>
            <a:xfrm>
              <a:off x="6804248" y="5373216"/>
              <a:ext cx="1296144" cy="64876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최적화된</a:t>
              </a:r>
              <a:endParaRPr kumimoji="0" lang="en-US" altLang="ko-KR" sz="2000" kern="0" spc="-1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90000"/>
                    <a:lumOff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kern="0" spc="-1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rgbClr val="320058">
                      <a:lumMod val="90000"/>
                      <a:lumOff val="1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정책수립</a:t>
              </a:r>
            </a:p>
          </p:txBody>
        </p:sp>
        <p:grpSp>
          <p:nvGrpSpPr>
            <p:cNvPr id="27" name="그룹 13"/>
            <p:cNvGrpSpPr>
              <a:grpSpLocks/>
            </p:cNvGrpSpPr>
            <p:nvPr/>
          </p:nvGrpSpPr>
          <p:grpSpPr bwMode="auto">
            <a:xfrm>
              <a:off x="4572000" y="3068960"/>
              <a:ext cx="2630536" cy="2464116"/>
              <a:chOff x="3045313" y="2223397"/>
              <a:chExt cx="1430043" cy="1339722"/>
            </a:xfrm>
          </p:grpSpPr>
          <p:pic>
            <p:nvPicPr>
              <p:cNvPr id="28" name="Picture 46" descr="E:\컴정리\내작업폴더\개체\PSD\PNG\원형17_0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accent5">
                    <a:lumMod val="75000"/>
                    <a:lumOff val="25000"/>
                    <a:tint val="45000"/>
                    <a:satMod val="400000"/>
                  </a:schemeClr>
                </a:duotone>
                <a:lum bright="24000" contrast="53000"/>
              </a:blip>
              <a:srcRect/>
              <a:stretch>
                <a:fillRect/>
              </a:stretch>
            </p:blipFill>
            <p:spPr bwMode="auto">
              <a:xfrm>
                <a:off x="3045313" y="2223397"/>
                <a:ext cx="1430043" cy="1339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3320497" y="2563805"/>
                <a:ext cx="879674" cy="59099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headEnd/>
                <a:tailEnd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>
                <a:scene3d>
                  <a:camera prst="orthographicFront"/>
                  <a:lightRig rig="threePt" dir="t"/>
                </a:scene3d>
                <a:sp3d contourW="57150">
                  <a:bevelT w="0" prst="artDeco"/>
                  <a:contourClr>
                    <a:schemeClr val="accent5">
                      <a:lumMod val="75000"/>
                      <a:lumOff val="2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Tahoma" pitchFamily="34" charset="0"/>
                    <a:ea typeface="HY견고딕" pitchFamily="18" charset="-127"/>
                    <a:cs typeface="+mn-cs"/>
                  </a:defRPr>
                </a:lvl9pPr>
              </a:lstStyle>
              <a:p>
                <a:pPr algn="ctr" defTabSz="1330325" eaLnBrk="0" fontAlgn="auto" hangingPunct="0">
                  <a:spcBef>
                    <a:spcPts val="200"/>
                  </a:spcBef>
                  <a:spcAft>
                    <a:spcPts val="0"/>
                  </a:spcAft>
                  <a:buSzPct val="120000"/>
                  <a:defRPr/>
                </a:pPr>
                <a:r>
                  <a:rPr lang="ko-KR" altLang="en-US" sz="3200" kern="0" spc="-150" dirty="0" smtClean="0">
                    <a:solidFill>
                      <a:prstClr val="white"/>
                    </a:solidFill>
                    <a:effectLst>
                      <a:outerShdw blurRad="177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Y견고딕" pitchFamily="18" charset="-127"/>
                    <a:cs typeface="Tahoma" pitchFamily="34" charset="0"/>
                  </a:rPr>
                  <a:t>빅데이터</a:t>
                </a:r>
                <a:endParaRPr lang="en-US" altLang="ko-KR" sz="3200" kern="0" spc="-150" dirty="0" smtClean="0">
                  <a:solidFill>
                    <a:prstClr val="white"/>
                  </a:solidFill>
                  <a:effectLst>
                    <a:outerShdw blurRad="177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cs typeface="Tahoma" pitchFamily="34" charset="0"/>
                </a:endParaRPr>
              </a:p>
              <a:p>
                <a:pPr algn="ctr" defTabSz="1330325" eaLnBrk="0" fontAlgn="auto" hangingPunct="0">
                  <a:spcBef>
                    <a:spcPts val="200"/>
                  </a:spcBef>
                  <a:spcAft>
                    <a:spcPts val="0"/>
                  </a:spcAft>
                  <a:buSzPct val="120000"/>
                  <a:defRPr/>
                </a:pPr>
                <a:r>
                  <a:rPr lang="ko-KR" altLang="en-US" sz="3200" kern="0" spc="-150" dirty="0" smtClean="0">
                    <a:solidFill>
                      <a:prstClr val="white"/>
                    </a:solidFill>
                    <a:effectLst>
                      <a:outerShdw blurRad="177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Y견고딕" pitchFamily="18" charset="-127"/>
                    <a:cs typeface="Tahoma" pitchFamily="34" charset="0"/>
                  </a:rPr>
                  <a:t>분석활용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87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200800" cy="634082"/>
          </a:xfrm>
        </p:spPr>
        <p:txBody>
          <a:bodyPr/>
          <a:lstStyle/>
          <a:p>
            <a:pPr>
              <a:defRPr/>
            </a:pPr>
            <a:r>
              <a:rPr lang="ko-KR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상권분석 서비스</a:t>
            </a:r>
            <a:r>
              <a:rPr lang="en-US" altLang="ko-K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GeoVison</a:t>
            </a:r>
            <a:endParaRPr lang="ko-KR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슬라이드 번호 개체 틀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sz="1100" b="1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9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</a:t>
            </a:fld>
            <a:endParaRPr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759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2575973"/>
            <a:ext cx="9144000" cy="936104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gradFill>
              <a:gsLst>
                <a:gs pos="0">
                  <a:schemeClr val="bg2">
                    <a:lumMod val="5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-36512" y="2720859"/>
            <a:ext cx="92170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5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en-US" altLang="ko-KR" sz="35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500" b="0" dirty="0" err="1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35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시대와 새로운 가능성</a:t>
            </a:r>
            <a:endParaRPr lang="ko-KR" altLang="en-US" sz="3500" b="0" dirty="0">
              <a:solidFill>
                <a:schemeClr val="bg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1851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064896" cy="634082"/>
          </a:xfrm>
        </p:spPr>
        <p:txBody>
          <a:bodyPr/>
          <a:lstStyle/>
          <a:p>
            <a:pPr>
              <a:defRPr/>
            </a:pPr>
            <a:r>
              <a:rPr lang="ko-KR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가능성 시나리오</a:t>
            </a:r>
            <a:r>
              <a:rPr lang="en-US" altLang="ko-K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자영업자 창업 실패예방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슬라이드 번호 개체 틀 1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sz="1100" b="1" kern="1200" spc="-5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9pPr>
          </a:lstStyle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</a:t>
            </a:fld>
            <a:endParaRPr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2" y="1124744"/>
            <a:ext cx="921702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2075"/>
          <p:cNvSpPr>
            <a:spLocks noChangeArrowheads="1"/>
          </p:cNvSpPr>
          <p:nvPr/>
        </p:nvSpPr>
        <p:spPr bwMode="auto">
          <a:xfrm>
            <a:off x="539750" y="5733256"/>
            <a:ext cx="8016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(</a:t>
            </a:r>
            <a:r>
              <a:rPr kumimoji="0" lang="ko-KR" altLang="en-US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권대</a:t>
            </a:r>
            <a:r>
              <a:rPr kumimoji="0" lang="ko-KR" altLang="en-US" sz="1000" b="0" dirty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석</a:t>
            </a:r>
            <a:r>
              <a:rPr kumimoji="0" lang="en-US" altLang="ko-KR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, </a:t>
            </a:r>
            <a:r>
              <a:rPr kumimoji="0" lang="ko-KR" altLang="en-US" sz="1000" b="0" dirty="0" err="1">
                <a:solidFill>
                  <a:prstClr val="black"/>
                </a:solidFill>
                <a:latin typeface="나눔고딕"/>
                <a:ea typeface="HY견고딕" pitchFamily="18" charset="-127"/>
              </a:rPr>
              <a:t>빅</a:t>
            </a:r>
            <a:r>
              <a:rPr kumimoji="0" lang="ko-KR" altLang="en-US" sz="1000" b="0" dirty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 </a:t>
            </a:r>
            <a:r>
              <a:rPr kumimoji="0" lang="ko-KR" altLang="en-US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데이터와 예방적 서비스 </a:t>
            </a:r>
            <a:r>
              <a:rPr kumimoji="0" lang="en-US" altLang="ko-KR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&amp; </a:t>
            </a:r>
            <a:r>
              <a:rPr kumimoji="0" lang="ko-KR" altLang="en-US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예측</a:t>
            </a:r>
            <a:r>
              <a:rPr kumimoji="0" lang="en-US" altLang="ko-KR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, Gov3.0 </a:t>
            </a:r>
            <a:r>
              <a:rPr kumimoji="0" lang="ko-KR" altLang="en-US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오픈 포럼</a:t>
            </a:r>
            <a:r>
              <a:rPr kumimoji="0" lang="en-US" altLang="ko-KR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, </a:t>
            </a:r>
            <a:r>
              <a:rPr kumimoji="0" lang="en-US" altLang="ko-KR" sz="1000" b="0" dirty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2012. </a:t>
            </a:r>
            <a:r>
              <a:rPr kumimoji="0" lang="en-US" altLang="ko-KR" sz="1000" b="0" dirty="0" smtClean="0">
                <a:solidFill>
                  <a:prstClr val="black"/>
                </a:solidFill>
                <a:latin typeface="나눔고딕"/>
                <a:ea typeface="HY견고딕" pitchFamily="18" charset="-127"/>
              </a:rPr>
              <a:t>6)</a:t>
            </a:r>
            <a:endParaRPr kumimoji="0" lang="ko-KR" altLang="en-US" sz="1000" b="0" dirty="0">
              <a:solidFill>
                <a:prstClr val="black"/>
              </a:solidFill>
              <a:latin typeface="나눔고딕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9722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36104" y="116632"/>
            <a:ext cx="8244408" cy="634082"/>
          </a:xfrm>
        </p:spPr>
        <p:txBody>
          <a:bodyPr/>
          <a:lstStyle/>
          <a:p>
            <a:r>
              <a:rPr lang="ko-KR" altLang="en-US" sz="3000" spc="-150" dirty="0" smtClean="0">
                <a:latin typeface="HY견고딕" pitchFamily="18" charset="-127"/>
                <a:ea typeface="HY견고딕" pitchFamily="18" charset="-127"/>
              </a:rPr>
              <a:t>국민건강 </a:t>
            </a:r>
            <a:r>
              <a:rPr lang="ko-KR" altLang="en-US" sz="3000" spc="-150" dirty="0" err="1" smtClean="0">
                <a:latin typeface="HY견고딕" pitchFamily="18" charset="-127"/>
                <a:ea typeface="HY견고딕" pitchFamily="18" charset="-127"/>
              </a:rPr>
              <a:t>빅데이터를</a:t>
            </a:r>
            <a:r>
              <a:rPr lang="ko-KR" altLang="en-US" sz="3000" spc="-150" dirty="0" smtClean="0">
                <a:latin typeface="HY견고딕" pitchFamily="18" charset="-127"/>
                <a:ea typeface="HY견고딕" pitchFamily="18" charset="-127"/>
              </a:rPr>
              <a:t> 활용한 국민행복 실현</a:t>
            </a:r>
            <a:endParaRPr lang="ko-KR" altLang="en-US" sz="2400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79512" y="980728"/>
            <a:ext cx="8712968" cy="974604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백만 국민건강 표본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DB 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구축 및 개방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(2014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예정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):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민간 가치창출과</a:t>
            </a:r>
            <a:r>
              <a:rPr kumimoji="0" lang="en-US" altLang="ko-KR" sz="28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맞춤형 건강서비스 제공에 기여</a:t>
            </a:r>
            <a:endParaRPr kumimoji="0" lang="en-US" altLang="ko-KR" sz="28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699408" y="2060848"/>
            <a:ext cx="4408160" cy="4320480"/>
            <a:chOff x="2627784" y="2780928"/>
            <a:chExt cx="4052746" cy="2935904"/>
          </a:xfrm>
        </p:grpSpPr>
        <p:cxnSp>
          <p:nvCxnSpPr>
            <p:cNvPr id="7" name="직선 화살표 연결선 6"/>
            <p:cNvCxnSpPr/>
            <p:nvPr/>
          </p:nvCxnSpPr>
          <p:spPr>
            <a:xfrm flipV="1">
              <a:off x="4365456" y="3854001"/>
              <a:ext cx="680143" cy="205765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>
              <a:off x="4365456" y="5316606"/>
              <a:ext cx="712973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688" y="3412588"/>
              <a:ext cx="1180755" cy="58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직사각형 9"/>
            <p:cNvSpPr/>
            <p:nvPr/>
          </p:nvSpPr>
          <p:spPr>
            <a:xfrm>
              <a:off x="5344313" y="3480329"/>
              <a:ext cx="1145271" cy="251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표본 </a:t>
              </a:r>
              <a:r>
                <a:rPr kumimoji="0" lang="ko-KR" altLang="en-US" sz="1200" dirty="0" err="1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코호트</a:t>
              </a:r>
              <a:r>
                <a:rPr kumimoji="0" lang="ko-KR" altLang="en-US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DB</a:t>
              </a:r>
              <a:endParaRPr kumimoji="0" lang="ko-KR" altLang="en-US" sz="12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037" y="4916380"/>
              <a:ext cx="1624837" cy="800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3326548"/>
              <a:ext cx="1661090" cy="1826062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>
              <a:off x="2664036" y="3432038"/>
              <a:ext cx="1558930" cy="273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국민건강정보 </a:t>
              </a:r>
              <a:r>
                <a:rPr kumimoji="0" lang="en-US" altLang="ko-KR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DB</a:t>
              </a:r>
              <a:endParaRPr kumimoji="0" lang="ko-KR" altLang="en-US" sz="1400" dirty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664037" y="5077083"/>
              <a:ext cx="1558930" cy="273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검진 및 문진 </a:t>
              </a:r>
              <a:r>
                <a:rPr kumimoji="0" lang="en-US" altLang="ko-KR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DB</a:t>
              </a:r>
              <a:endParaRPr kumimoji="0" lang="ko-KR" altLang="en-US" sz="1400" dirty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cxnSp>
          <p:nvCxnSpPr>
            <p:cNvPr id="15" name="직선 화살표 연결선 14"/>
            <p:cNvCxnSpPr/>
            <p:nvPr/>
          </p:nvCxnSpPr>
          <p:spPr>
            <a:xfrm>
              <a:off x="4365456" y="4328707"/>
              <a:ext cx="680143" cy="10549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376" y="4237479"/>
              <a:ext cx="1180755" cy="58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직사각형 16"/>
            <p:cNvSpPr/>
            <p:nvPr/>
          </p:nvSpPr>
          <p:spPr>
            <a:xfrm>
              <a:off x="5514269" y="4221088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희귀질병</a:t>
              </a:r>
              <a:endParaRPr kumimoji="0" lang="en-US" altLang="ko-KR" sz="12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전수</a:t>
              </a: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DB</a:t>
              </a:r>
              <a:endParaRPr kumimoji="0" lang="ko-KR" altLang="en-US" sz="12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461" y="5028657"/>
              <a:ext cx="1180755" cy="58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직사각형 18"/>
            <p:cNvSpPr/>
            <p:nvPr/>
          </p:nvSpPr>
          <p:spPr>
            <a:xfrm>
              <a:off x="5324189" y="5013176"/>
              <a:ext cx="11624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정기적 </a:t>
              </a:r>
              <a:r>
                <a:rPr kumimoji="0" lang="ko-KR" altLang="en-US" sz="1200" dirty="0" err="1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검진자</a:t>
              </a:r>
              <a:endParaRPr kumimoji="0" lang="en-US" altLang="ko-KR" sz="12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전수</a:t>
              </a: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DB</a:t>
              </a:r>
              <a:endParaRPr kumimoji="0" lang="ko-KR" altLang="en-US" sz="12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5220072" y="3326548"/>
              <a:ext cx="1368152" cy="2390284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0">
                <a:solidFill>
                  <a:prstClr val="white"/>
                </a:solidFill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21600" y="2780928"/>
              <a:ext cx="15589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국민건강보험 </a:t>
              </a:r>
              <a:r>
                <a:rPr kumimoji="0" lang="en-US" altLang="ko-KR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DB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srgbClr val="003399"/>
                  </a:solidFill>
                  <a:latin typeface="HY헤드라인M" pitchFamily="18" charset="-127"/>
                  <a:ea typeface="HY헤드라인M" pitchFamily="18" charset="-127"/>
                </a:rPr>
                <a:t>(NHIDB)</a:t>
              </a:r>
              <a:endParaRPr kumimoji="0" lang="ko-KR" altLang="en-US" sz="1400" dirty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22" name="_x200584544" descr="EMB000013fc3a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5919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70311" y="6525344"/>
            <a:ext cx="5266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이준영</a:t>
            </a: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국민건강정보 </a:t>
            </a: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DB</a:t>
            </a:r>
            <a:r>
              <a:rPr kumimoji="0" lang="ko-KR" altLang="en-US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활용한 국민건강보험 </a:t>
            </a: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DB(NHIDB) </a:t>
            </a:r>
            <a:r>
              <a:rPr kumimoji="0" lang="ko-KR" altLang="en-US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구축</a:t>
            </a: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2013.3.22)</a:t>
            </a:r>
            <a:endParaRPr kumimoji="0" lang="ko-KR" altLang="en-US" sz="11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7555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32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817240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서비스 선도사업 추진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pic>
        <p:nvPicPr>
          <p:cNvPr id="3073" name="_x226953544" descr="EMB0000090c25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2" y="947220"/>
            <a:ext cx="8701528" cy="56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6256" y="6551766"/>
            <a:ext cx="1938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100" b="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미래창조과학부</a:t>
            </a:r>
            <a:r>
              <a:rPr kumimoji="0" lang="en-US" altLang="ko-KR" sz="1100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2013.4.22)</a:t>
            </a:r>
            <a:endParaRPr kumimoji="0" lang="ko-KR" altLang="en-US" sz="11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3232" y="692696"/>
            <a:ext cx="662553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marL="212725" indent="-212725" algn="ctr">
              <a:spcBef>
                <a:spcPts val="600"/>
              </a:spcBef>
              <a:buSzPct val="80000"/>
              <a:defRPr/>
            </a:pPr>
            <a:r>
              <a:rPr lang="ko-KR" altLang="en-US" sz="2800" u="sng" spc="-300" dirty="0" err="1" smtClean="0">
                <a:gradFill>
                  <a:gsLst>
                    <a:gs pos="0">
                      <a:srgbClr val="0077D0"/>
                    </a:gs>
                    <a:gs pos="100000">
                      <a:srgbClr val="003876"/>
                    </a:gs>
                  </a:gsLst>
                  <a:lin ang="5400000" scaled="0"/>
                </a:gradFill>
                <a:latin typeface="HY견고딕" pitchFamily="18" charset="-127"/>
                <a:ea typeface="HY견고딕" pitchFamily="18" charset="-127"/>
              </a:rPr>
              <a:t>공익형</a:t>
            </a:r>
            <a:r>
              <a:rPr lang="ko-KR" altLang="en-US" sz="2800" u="sng" spc="-300" dirty="0" smtClean="0">
                <a:gradFill>
                  <a:gsLst>
                    <a:gs pos="0">
                      <a:srgbClr val="0077D0"/>
                    </a:gs>
                    <a:gs pos="100000">
                      <a:srgbClr val="003876"/>
                    </a:gs>
                  </a:gsLst>
                  <a:lin ang="5400000" scaled="0"/>
                </a:gra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u="sng" spc="-300" dirty="0" err="1" smtClean="0">
                <a:gradFill>
                  <a:gsLst>
                    <a:gs pos="0">
                      <a:srgbClr val="0077D0"/>
                    </a:gs>
                    <a:gs pos="100000">
                      <a:srgbClr val="003876"/>
                    </a:gs>
                  </a:gsLst>
                  <a:lin ang="5400000" scaled="0"/>
                </a:gra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2800" u="sng" spc="-300" dirty="0" smtClean="0">
                <a:gradFill>
                  <a:gsLst>
                    <a:gs pos="0">
                      <a:srgbClr val="0077D0"/>
                    </a:gs>
                    <a:gs pos="100000">
                      <a:srgbClr val="003876"/>
                    </a:gs>
                  </a:gsLst>
                  <a:lin ang="5400000" scaled="0"/>
                </a:gradFill>
                <a:latin typeface="HY견고딕" pitchFamily="18" charset="-127"/>
                <a:ea typeface="HY견고딕" pitchFamily="18" charset="-127"/>
              </a:rPr>
              <a:t> 시범사업  및 컨설팅사업 추진</a:t>
            </a:r>
          </a:p>
        </p:txBody>
      </p:sp>
    </p:spTree>
    <p:extLst>
      <p:ext uri="{BB962C8B-B14F-4D97-AF65-F5344CB8AC3E}">
        <p14:creationId xmlns:p14="http://schemas.microsoft.com/office/powerpoint/2010/main" val="1888034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33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7920880" cy="634082"/>
          </a:xfrm>
        </p:spPr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데이터분석기반 서울시 심야버스 노선수립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79512" y="2708920"/>
            <a:ext cx="8712968" cy="864096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데이터 중심의 공유 및 분석 기반을 마련하기 위한 </a:t>
            </a:r>
            <a:endParaRPr kumimoji="0"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정책과제 수요조사 및 중장기 추진전략 수립과 시범과제 추진</a:t>
            </a:r>
            <a:endParaRPr kumimoji="0"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70813" y="4608424"/>
            <a:ext cx="8712968" cy="864096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     ’13</a:t>
            </a: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년 사업을 기반으로 데이터 수집</a:t>
            </a:r>
            <a:r>
              <a:rPr kumimoji="0"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공유 및 분석을 위한 </a:t>
            </a:r>
            <a:endParaRPr kumimoji="0"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전담조직구성 및 내부역량 강화</a:t>
            </a:r>
            <a:endParaRPr kumimoji="0"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94195" y="5733256"/>
            <a:ext cx="8712968" cy="864096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0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         예측기반의 시정운영 혁신 및 미래 복합행정서비스 구현을 위해 </a:t>
            </a:r>
            <a:endParaRPr kumimoji="0"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0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데이터 공유</a:t>
            </a:r>
            <a:r>
              <a:rPr kumimoji="0" lang="en-US" altLang="ko-KR" sz="20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0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분석 체계 확대</a:t>
            </a:r>
            <a:r>
              <a:rPr kumimoji="0" lang="en-US" altLang="ko-KR" sz="20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0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다차원적이고 지능형의 </a:t>
            </a:r>
            <a:r>
              <a:rPr kumimoji="0" lang="ko-KR" altLang="en-US" sz="2000" spc="-1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빅데이터</a:t>
            </a:r>
            <a:r>
              <a:rPr kumimoji="0" lang="ko-KR" altLang="en-US" sz="20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 활용체계 구축</a:t>
            </a:r>
            <a:endParaRPr kumimoji="0" lang="en-US" altLang="ko-KR" sz="2000" spc="-1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70812" y="3565245"/>
            <a:ext cx="8736351" cy="871867"/>
          </a:xfrm>
          <a:prstGeom prst="roundRect">
            <a:avLst>
              <a:gd name="adj" fmla="val 2561"/>
            </a:avLst>
          </a:prstGeom>
          <a:solidFill>
            <a:srgbClr val="FFFFFF">
              <a:alpha val="69804"/>
            </a:srgbClr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심야버스 노선수립 정책지원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교통분야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서울시 공공 </a:t>
            </a:r>
            <a:r>
              <a:rPr kumimoji="0" lang="en-US" altLang="ko-KR" b="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WiFi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최적지 도출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복지분야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시범과제 추진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상반기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KT</a:t>
            </a:r>
            <a:r>
              <a:rPr kumimoji="0" lang="ko-KR" altLang="en-US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와 협력</a:t>
            </a:r>
            <a:r>
              <a:rPr kumimoji="0" lang="en-US" altLang="ko-KR" b="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kumimoji="0" lang="en-US" altLang="ko-KR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단계 시범과제에 대한 </a:t>
            </a:r>
            <a:r>
              <a:rPr kumimoji="0" lang="ko-KR" altLang="en-US" b="0" spc="-15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효과성</a:t>
            </a:r>
            <a:r>
              <a:rPr kumimoji="0" lang="ko-KR" altLang="en-US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검증을 통해 경제</a:t>
            </a:r>
            <a:r>
              <a:rPr kumimoji="0" lang="en-US" altLang="ko-KR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문화</a:t>
            </a:r>
            <a:r>
              <a:rPr kumimoji="0" lang="en-US" altLang="ko-KR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도시 등 활용분야 확대</a:t>
            </a:r>
            <a:r>
              <a:rPr kumimoji="0" lang="en-US" altLang="ko-KR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하반기</a:t>
            </a:r>
            <a:r>
              <a:rPr kumimoji="0" lang="en-US" altLang="ko-KR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b="0" spc="-15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b="0" spc="-15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0812" y="2492896"/>
            <a:ext cx="1143744" cy="432048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100000">
                <a:schemeClr val="accent5">
                  <a:lumMod val="90000"/>
                  <a:lumOff val="10000"/>
                </a:schemeClr>
              </a:gs>
              <a:gs pos="10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2013</a:t>
            </a:r>
            <a:r>
              <a:rPr kumimoji="0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년</a:t>
            </a:r>
            <a:endParaRPr kumimoji="0" lang="en-US" altLang="ko-KR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0812" y="4509120"/>
            <a:ext cx="1143744" cy="432048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100000">
                <a:schemeClr val="accent5">
                  <a:lumMod val="90000"/>
                  <a:lumOff val="10000"/>
                </a:schemeClr>
              </a:gs>
              <a:gs pos="10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2014</a:t>
            </a:r>
            <a:r>
              <a:rPr kumimoji="0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년</a:t>
            </a:r>
            <a:endParaRPr kumimoji="0" lang="en-US" altLang="ko-KR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87896" y="5543358"/>
            <a:ext cx="1143744" cy="432048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100000">
                <a:schemeClr val="accent5">
                  <a:lumMod val="90000"/>
                  <a:lumOff val="10000"/>
                </a:schemeClr>
              </a:gs>
              <a:gs pos="10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2015</a:t>
            </a:r>
            <a:r>
              <a:rPr kumimoji="0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년</a:t>
            </a:r>
            <a:endParaRPr kumimoji="0" lang="en-US" altLang="ko-KR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4788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34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7920880" cy="634082"/>
          </a:xfrm>
        </p:spPr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데이터분석기반 소상공인 창업지원 서비스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42156"/>
            <a:ext cx="9105075" cy="556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86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35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7920880" cy="634082"/>
          </a:xfrm>
        </p:spPr>
        <p:txBody>
          <a:bodyPr/>
          <a:lstStyle/>
          <a:p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소상공인 창업지원을 위한 데이터기반 점포평가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108"/>
          <p:cNvSpPr/>
          <p:nvPr/>
        </p:nvSpPr>
        <p:spPr>
          <a:xfrm>
            <a:off x="3027081" y="1113170"/>
            <a:ext cx="3712352" cy="7407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20"/>
              </a:spcBef>
            </a:pPr>
            <a:endParaRPr lang="ko-KR" altLang="en-US" sz="11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108"/>
          <p:cNvSpPr/>
          <p:nvPr/>
        </p:nvSpPr>
        <p:spPr>
          <a:xfrm>
            <a:off x="1547665" y="2455293"/>
            <a:ext cx="6225483" cy="106607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20"/>
              </a:spcBef>
            </a:pPr>
            <a:endParaRPr lang="ko-KR" altLang="en-US" sz="11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108"/>
          <p:cNvSpPr/>
          <p:nvPr/>
        </p:nvSpPr>
        <p:spPr>
          <a:xfrm>
            <a:off x="1979712" y="4138082"/>
            <a:ext cx="5400600" cy="152316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20"/>
              </a:spcBef>
            </a:pPr>
            <a:endParaRPr lang="ko-KR" altLang="en-US" sz="11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원통 7"/>
          <p:cNvSpPr/>
          <p:nvPr/>
        </p:nvSpPr>
        <p:spPr>
          <a:xfrm>
            <a:off x="2123728" y="4835107"/>
            <a:ext cx="1584176" cy="610141"/>
          </a:xfrm>
          <a:prstGeom prst="can">
            <a:avLst>
              <a:gd name="adj" fmla="val 2129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600" b="1" u="sng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BC</a:t>
            </a:r>
            <a:r>
              <a:rPr lang="ko-KR" altLang="en-US" sz="1600" b="1" u="sng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카드</a:t>
            </a:r>
            <a:endParaRPr lang="en-US" altLang="ko-KR" sz="1600" b="1" u="sng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가맹</a:t>
            </a:r>
            <a:r>
              <a:rPr lang="ko-KR" altLang="en-US" sz="120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</a:t>
            </a:r>
            <a:r>
              <a:rPr lang="en-US" altLang="ko-KR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거래</a:t>
            </a:r>
            <a:r>
              <a:rPr lang="en-US" altLang="ko-KR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회원</a:t>
            </a:r>
            <a:r>
              <a:rPr lang="en-US" altLang="ko-KR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sp>
        <p:nvSpPr>
          <p:cNvPr id="9" name="원통 8"/>
          <p:cNvSpPr/>
          <p:nvPr/>
        </p:nvSpPr>
        <p:spPr>
          <a:xfrm>
            <a:off x="5782003" y="4896679"/>
            <a:ext cx="1355452" cy="538577"/>
          </a:xfrm>
          <a:prstGeom prst="can">
            <a:avLst>
              <a:gd name="adj" fmla="val 19180"/>
            </a:avLst>
          </a:prstGeom>
          <a:solidFill>
            <a:schemeClr val="bg1"/>
          </a:solidFill>
          <a:ln w="31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00" b="1" u="sng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소상공인진흥원</a:t>
            </a:r>
            <a:endParaRPr lang="en-US" altLang="ko-KR" sz="1200" b="1" u="sng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05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05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상가</a:t>
            </a:r>
            <a:r>
              <a:rPr lang="en-US" altLang="ko-KR" sz="105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cxnSp>
        <p:nvCxnSpPr>
          <p:cNvPr id="10" name="꺾인 연결선 9"/>
          <p:cNvCxnSpPr>
            <a:stCxn id="8" idx="1"/>
            <a:endCxn id="15" idx="1"/>
          </p:cNvCxnSpPr>
          <p:nvPr/>
        </p:nvCxnSpPr>
        <p:spPr>
          <a:xfrm rot="16200000" flipH="1">
            <a:off x="3768384" y="3982538"/>
            <a:ext cx="23055" cy="1728192"/>
          </a:xfrm>
          <a:prstGeom prst="bentConnector3">
            <a:avLst>
              <a:gd name="adj1" fmla="val -991542"/>
            </a:avLst>
          </a:prstGeom>
          <a:ln w="12700">
            <a:solidFill>
              <a:schemeClr val="tx1"/>
            </a:soli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07762" y="1959223"/>
            <a:ext cx="101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점포주소</a:t>
            </a:r>
            <a:endParaRPr lang="en-US" altLang="ko-KR" sz="1200" b="1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71450" indent="-171450" algn="ctr">
              <a:buFont typeface="Arial" pitchFamily="34" charset="0"/>
              <a:buChar char="•"/>
            </a:pP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상권</a:t>
            </a:r>
            <a:endParaRPr lang="ko-KR" altLang="en-US" sz="1200" b="1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1188" y="3781956"/>
            <a:ext cx="1872208" cy="605513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849362" y="3862289"/>
            <a:ext cx="132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u="sng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GIS</a:t>
            </a:r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4211960" y="4387470"/>
            <a:ext cx="0" cy="195912"/>
          </a:xfrm>
          <a:prstGeom prst="line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원통 14"/>
          <p:cNvSpPr/>
          <p:nvPr/>
        </p:nvSpPr>
        <p:spPr>
          <a:xfrm>
            <a:off x="3851920" y="4858162"/>
            <a:ext cx="1584176" cy="610141"/>
          </a:xfrm>
          <a:prstGeom prst="can">
            <a:avLst>
              <a:gd name="adj" fmla="val 2129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600" b="1" u="sng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한국감정</a:t>
            </a:r>
            <a:r>
              <a:rPr lang="ko-KR" altLang="en-US" sz="1600" b="1" u="sng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</a:t>
            </a:r>
            <a:endParaRPr lang="en-US" altLang="ko-KR" sz="1600" b="1" u="sng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부동산</a:t>
            </a:r>
            <a:r>
              <a:rPr lang="en-US" altLang="ko-KR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cxnSp>
        <p:nvCxnSpPr>
          <p:cNvPr id="16" name="직선 화살표 연결선 15"/>
          <p:cNvCxnSpPr>
            <a:stCxn id="15" idx="4"/>
            <a:endCxn id="9" idx="2"/>
          </p:cNvCxnSpPr>
          <p:nvPr/>
        </p:nvCxnSpPr>
        <p:spPr>
          <a:xfrm>
            <a:off x="5436096" y="5163233"/>
            <a:ext cx="345907" cy="2735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122174" y="4181039"/>
            <a:ext cx="1212746" cy="227659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lvl="0" algn="ctr"/>
            <a:r>
              <a:rPr lang="en-US" altLang="ko-KR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GIS</a:t>
            </a: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기반분석</a:t>
            </a:r>
            <a:endParaRPr lang="ko-KR" altLang="en-US" sz="1200" b="1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924709" y="4174788"/>
            <a:ext cx="1212746" cy="227659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lvl="0" algn="ctr"/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빅데이터분석</a:t>
            </a:r>
            <a:endParaRPr lang="ko-KR" altLang="en-US" sz="1200" b="1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09795" y="3521368"/>
            <a:ext cx="14237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분석정보    모형</a:t>
            </a:r>
            <a:r>
              <a:rPr lang="en-US" altLang="ko-KR" sz="10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0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지수</a:t>
            </a:r>
            <a:endParaRPr lang="ko-KR" altLang="en-US" sz="10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18632" y="2345683"/>
            <a:ext cx="1933488" cy="219221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500" b="1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서비스 구성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652468" y="2926011"/>
            <a:ext cx="2669857" cy="49737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endParaRPr lang="en-US" altLang="ko-KR" sz="14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대각선 방향의 모서리가 잘린 사각형 21"/>
          <p:cNvSpPr/>
          <p:nvPr/>
        </p:nvSpPr>
        <p:spPr>
          <a:xfrm flipH="1">
            <a:off x="1729307" y="3003391"/>
            <a:ext cx="851147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과거점포</a:t>
            </a:r>
            <a:endParaRPr lang="en-US" altLang="ko-KR" sz="12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이력분석</a:t>
            </a:r>
            <a:endParaRPr lang="ko-KR" altLang="en-US" sz="12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1652469" y="2697922"/>
            <a:ext cx="2669856" cy="22808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kern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과거</a:t>
            </a:r>
            <a:r>
              <a:rPr kumimoji="1" lang="ko-KR" altLang="en-US" sz="1400" b="1" ker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와 </a:t>
            </a:r>
            <a:r>
              <a:rPr kumimoji="1" lang="ko-KR" altLang="en-US" sz="1400" b="1" kern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현황분석</a:t>
            </a:r>
            <a:endParaRPr kumimoji="1" lang="ko-KR" altLang="en-US" sz="14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대각선 방향의 모서리가 잘린 사각형 23"/>
          <p:cNvSpPr/>
          <p:nvPr/>
        </p:nvSpPr>
        <p:spPr>
          <a:xfrm flipH="1">
            <a:off x="2637431" y="3003391"/>
            <a:ext cx="797606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상권분석</a:t>
            </a:r>
            <a:endParaRPr lang="en-US" altLang="ko-KR" sz="12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평가</a:t>
            </a:r>
            <a:endParaRPr lang="ko-KR" altLang="en-US" sz="12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대각선 방향의 모서리가 잘린 사각형 24"/>
          <p:cNvSpPr/>
          <p:nvPr/>
        </p:nvSpPr>
        <p:spPr>
          <a:xfrm flipH="1">
            <a:off x="3475819" y="2985954"/>
            <a:ext cx="797606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업종추천</a:t>
            </a:r>
            <a:endParaRPr lang="ko-KR" altLang="en-US" sz="12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377198" y="2926011"/>
            <a:ext cx="3323943" cy="49737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endParaRPr lang="en-US" altLang="ko-KR" sz="14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대각선 방향의 모서리가 잘린 사각형 26"/>
          <p:cNvSpPr/>
          <p:nvPr/>
        </p:nvSpPr>
        <p:spPr>
          <a:xfrm flipH="1">
            <a:off x="4454037" y="3003391"/>
            <a:ext cx="582808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매출</a:t>
            </a:r>
            <a:endParaRPr lang="en-US" altLang="ko-KR" sz="12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추정</a:t>
            </a:r>
            <a:endParaRPr lang="en-US" altLang="ko-KR" sz="12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4377199" y="2697922"/>
            <a:ext cx="3323942" cy="22808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미래 예측</a:t>
            </a:r>
          </a:p>
        </p:txBody>
      </p:sp>
      <p:sp>
        <p:nvSpPr>
          <p:cNvPr id="29" name="대각선 방향의 모서리가 잘린 사각형 28"/>
          <p:cNvSpPr/>
          <p:nvPr/>
        </p:nvSpPr>
        <p:spPr>
          <a:xfrm flipH="1">
            <a:off x="5108853" y="3003391"/>
            <a:ext cx="797606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임대시세</a:t>
            </a:r>
            <a:endParaRPr lang="en-US" altLang="ko-KR" sz="12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추정</a:t>
            </a:r>
            <a:endParaRPr lang="ko-KR" altLang="en-US" sz="12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대각선 방향의 모서리가 잘린 사각형 29"/>
          <p:cNvSpPr/>
          <p:nvPr/>
        </p:nvSpPr>
        <p:spPr>
          <a:xfrm flipH="1">
            <a:off x="5952357" y="2985954"/>
            <a:ext cx="797606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운영투자</a:t>
            </a:r>
            <a:endParaRPr lang="en-US" altLang="ko-KR" sz="120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비용분석</a:t>
            </a:r>
            <a:endParaRPr lang="ko-KR" altLang="en-US" sz="12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대각선 방향의 모서리가 잘린 사각형 30"/>
          <p:cNvSpPr/>
          <p:nvPr/>
        </p:nvSpPr>
        <p:spPr>
          <a:xfrm flipH="1">
            <a:off x="6837045" y="2997529"/>
            <a:ext cx="797606" cy="375658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수익예측</a:t>
            </a:r>
            <a:endParaRPr lang="ko-KR" altLang="en-US" sz="120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5042250" y="1222508"/>
            <a:ext cx="1550298" cy="522027"/>
            <a:chOff x="972443" y="5358705"/>
            <a:chExt cx="2129767" cy="672006"/>
          </a:xfrm>
          <a:effectLst/>
        </p:grpSpPr>
        <p:pic>
          <p:nvPicPr>
            <p:cNvPr id="33" name="Picture 50" descr="D:\작업중인 others\entrue(200208)\표지및 픽토그램\store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72443" y="5358705"/>
              <a:ext cx="596181" cy="664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49" descr="D:\작업중인 others\entrue(200208)\표지및 픽토그램\1111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2640" y="5398123"/>
              <a:ext cx="576064" cy="63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그룹 34"/>
            <p:cNvGrpSpPr/>
            <p:nvPr/>
          </p:nvGrpSpPr>
          <p:grpSpPr>
            <a:xfrm>
              <a:off x="2364934" y="5448979"/>
              <a:ext cx="737276" cy="581731"/>
              <a:chOff x="1076480" y="2123152"/>
              <a:chExt cx="565530" cy="441752"/>
            </a:xfrm>
          </p:grpSpPr>
          <p:pic>
            <p:nvPicPr>
              <p:cNvPr id="36" name="Picture 43" descr="새로운아이콘"/>
              <p:cNvPicPr>
                <a:picLocks noChangeAspect="1" noChangeArrowheads="1"/>
              </p:cNvPicPr>
              <p:nvPr/>
            </p:nvPicPr>
            <p:blipFill>
              <a:blip r:embed="rId6" cstate="screen">
                <a:grayscl/>
              </a:blip>
              <a:srcRect/>
              <a:stretch>
                <a:fillRect/>
              </a:stretch>
            </p:blipFill>
            <p:spPr bwMode="auto">
              <a:xfrm>
                <a:off x="1076480" y="2281627"/>
                <a:ext cx="565530" cy="283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66" descr="cl_st_00133"/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grayscl/>
              </a:blip>
              <a:srcRect/>
              <a:stretch>
                <a:fillRect/>
              </a:stretch>
            </p:blipFill>
            <p:spPr bwMode="auto">
              <a:xfrm>
                <a:off x="1207043" y="2123152"/>
                <a:ext cx="328938" cy="31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8" name="AutoShape 22"/>
          <p:cNvSpPr>
            <a:spLocks noChangeArrowheads="1"/>
          </p:cNvSpPr>
          <p:nvPr/>
        </p:nvSpPr>
        <p:spPr bwMode="auto">
          <a:xfrm>
            <a:off x="1900030" y="1113169"/>
            <a:ext cx="1089767" cy="7470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서비스</a:t>
            </a:r>
            <a:endParaRPr kumimoji="1" lang="en-US" altLang="ko-KR" sz="14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kern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이용대상</a:t>
            </a:r>
            <a:endParaRPr kumimoji="1" lang="ko-KR" altLang="en-US" sz="14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34198" y="2071881"/>
            <a:ext cx="1344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WebService</a:t>
            </a:r>
            <a:endParaRPr lang="ko-KR" altLang="en-US" sz="1200" b="1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40" name="직선 화살표 연결선 39"/>
          <p:cNvCxnSpPr/>
          <p:nvPr/>
        </p:nvCxnSpPr>
        <p:spPr>
          <a:xfrm flipV="1">
            <a:off x="5995686" y="1882778"/>
            <a:ext cx="0" cy="572515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>
            <a:off x="3435037" y="1882778"/>
            <a:ext cx="1" cy="572515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58828" y="1087461"/>
            <a:ext cx="2271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예비창업자</a:t>
            </a:r>
            <a:endParaRPr lang="en-US" altLang="ko-KR" sz="1200" b="1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점포중개</a:t>
            </a:r>
            <a:r>
              <a:rPr lang="ko-KR" altLang="en-US" sz="1200" b="1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부동산</a:t>
            </a:r>
            <a:r>
              <a:rPr lang="en-US" altLang="ko-KR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창업컨설턴트</a:t>
            </a:r>
            <a:endParaRPr lang="en-US" altLang="ko-KR" sz="1200" b="1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ko-KR" altLang="en-US" sz="1200" b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정부정책수립자</a:t>
            </a:r>
            <a:endParaRPr lang="ko-KR" altLang="en-US" sz="1200" b="1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 flipV="1">
            <a:off x="4585733" y="3536952"/>
            <a:ext cx="0" cy="195912"/>
          </a:xfrm>
          <a:prstGeom prst="line">
            <a:avLst/>
          </a:prstGeom>
          <a:ln w="15875">
            <a:solidFill>
              <a:schemeClr val="tx1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 flipV="1">
            <a:off x="3343163" y="4289998"/>
            <a:ext cx="395536" cy="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flipH="1" flipV="1">
            <a:off x="5364130" y="4273151"/>
            <a:ext cx="564447" cy="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1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36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599" y="5274"/>
            <a:ext cx="8042767" cy="634082"/>
          </a:xfrm>
        </p:spPr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심실부정맥 예측 등 지능형 보건의료 서비스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61894" y="836712"/>
            <a:ext cx="8982106" cy="5544616"/>
            <a:chOff x="179512" y="188640"/>
            <a:chExt cx="8122438" cy="4464497"/>
          </a:xfrm>
        </p:grpSpPr>
        <p:sp>
          <p:nvSpPr>
            <p:cNvPr id="6" name="위쪽 화살표 5"/>
            <p:cNvSpPr/>
            <p:nvPr/>
          </p:nvSpPr>
          <p:spPr>
            <a:xfrm rot="5400000">
              <a:off x="4076242" y="427429"/>
              <a:ext cx="360040" cy="8091376"/>
            </a:xfrm>
            <a:prstGeom prst="upArrow">
              <a:avLst/>
            </a:prstGeom>
            <a:gradFill flip="none" rotWithShape="1">
              <a:gsLst>
                <a:gs pos="7000">
                  <a:srgbClr val="CB6C1D"/>
                </a:gs>
                <a:gs pos="100000">
                  <a:schemeClr val="bg1"/>
                </a:gs>
                <a:gs pos="22000">
                  <a:schemeClr val="accent6">
                    <a:shade val="51000"/>
                    <a:satMod val="130000"/>
                  </a:schemeClr>
                </a:gs>
                <a:gs pos="61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3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578344" y="188640"/>
              <a:ext cx="1723605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User Layer</a:t>
              </a:r>
              <a:endParaRPr lang="ko-KR" altLang="en-US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79512" y="189471"/>
              <a:ext cx="1224136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Source Layer</a:t>
              </a:r>
              <a:endParaRPr lang="ko-KR" altLang="en-US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83781" y="641444"/>
              <a:ext cx="1219868" cy="177588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261964" y="1229484"/>
              <a:ext cx="1064193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EMR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61965" y="1533014"/>
              <a:ext cx="1064193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PACS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61964" y="941452"/>
              <a:ext cx="1064193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OCS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261964" y="1821046"/>
              <a:ext cx="1064193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ERP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61964" y="2109078"/>
              <a:ext cx="1064193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MIS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30885" y="674090"/>
              <a:ext cx="918964" cy="24862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내부정</a:t>
              </a:r>
              <a:r>
                <a:rPr lang="ko-KR" altLang="en-US" sz="1300" b="1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보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95010" y="2465600"/>
              <a:ext cx="1219868" cy="1819795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277034" y="3221145"/>
              <a:ext cx="1064194" cy="408142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SNS</a:t>
              </a:r>
            </a:p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(Twitter)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77035" y="3678707"/>
              <a:ext cx="1064194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질병관리본부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77034" y="2768117"/>
              <a:ext cx="1064194" cy="406534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Portal</a:t>
              </a:r>
            </a:p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</a:t>
              </a:r>
              <a:r>
                <a:rPr lang="en-US" altLang="ko-KR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Daum</a:t>
              </a:r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)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77034" y="3982237"/>
              <a:ext cx="1064194" cy="24862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국과수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42114" y="2490807"/>
              <a:ext cx="918964" cy="24862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외부정보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479895" y="188640"/>
              <a:ext cx="1976720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Data Hub Layer</a:t>
              </a:r>
              <a:endParaRPr lang="ko-KR" altLang="en-US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479894" y="647032"/>
              <a:ext cx="1976722" cy="3622215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669287" y="3579816"/>
              <a:ext cx="1604730" cy="497256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형상관리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모델링 결과 포함</a:t>
              </a:r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)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536321" y="747288"/>
              <a:ext cx="1873799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Data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저장</a:t>
              </a:r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/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처리 영역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2504029" y="1145437"/>
              <a:ext cx="906092" cy="497256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시나리오 </a:t>
              </a:r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/ 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룰 관리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536321" y="1145955"/>
              <a:ext cx="918964" cy="497256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컨텐츠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별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data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저장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668418" y="2733231"/>
              <a:ext cx="1604730" cy="351227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Metadata 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관리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669287" y="3149780"/>
              <a:ext cx="1604730" cy="351227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데이터 품질 관리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533183" y="1691023"/>
              <a:ext cx="1876938" cy="497256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Hadoop</a:t>
              </a:r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/ </a:t>
              </a:r>
              <a:r>
                <a:rPr lang="en-US" altLang="ko-KR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MapReduce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적용 고려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533883" y="2333829"/>
              <a:ext cx="1873799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Data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관</a:t>
              </a:r>
              <a:r>
                <a:rPr lang="ko-KR" altLang="en-US" sz="1300" b="1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리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영역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516758" y="189471"/>
              <a:ext cx="1450175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Analytics Layer</a:t>
              </a:r>
              <a:endParaRPr lang="ko-KR" altLang="en-US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3516758" y="647032"/>
              <a:ext cx="1450175" cy="3622215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 b="1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3613629" y="1577614"/>
              <a:ext cx="1281297" cy="31574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비정형 분석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613629" y="1951302"/>
              <a:ext cx="1281297" cy="31574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정형 분석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3613629" y="2311342"/>
              <a:ext cx="1281297" cy="31574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실시간 통계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605906" y="2685442"/>
              <a:ext cx="1281297" cy="31574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모니터링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605906" y="3050149"/>
              <a:ext cx="1281297" cy="31574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예측 모델링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613629" y="1079878"/>
              <a:ext cx="1281297" cy="43978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데이터 </a:t>
              </a:r>
              <a:r>
                <a:rPr lang="ko-KR" altLang="en-US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마이닝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/ </a:t>
              </a:r>
              <a:r>
                <a:rPr lang="ko-KR" altLang="en-US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파싱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605906" y="3419170"/>
              <a:ext cx="1281297" cy="42823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Performance</a:t>
              </a:r>
            </a:p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관리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6578344" y="647032"/>
              <a:ext cx="1723605" cy="3622216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42" name="Picture 4" descr="E:\사용자 그림\분석가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74" b="17747"/>
            <a:stretch/>
          </p:blipFill>
          <p:spPr bwMode="auto">
            <a:xfrm>
              <a:off x="6667688" y="2691504"/>
              <a:ext cx="910488" cy="58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" descr="E:\사용자 그림\의사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86" y="1438355"/>
              <a:ext cx="663670" cy="66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E:\사용자 그림\컴퓨터 사용자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487" y="673563"/>
              <a:ext cx="644643" cy="52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직사각형 44"/>
            <p:cNvSpPr/>
            <p:nvPr/>
          </p:nvSpPr>
          <p:spPr>
            <a:xfrm>
              <a:off x="6546730" y="1073527"/>
              <a:ext cx="1637994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일반 인터넷 사용자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691362" y="2074982"/>
              <a:ext cx="589304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환자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7158176" y="2132980"/>
              <a:ext cx="1136241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err="1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헬스케어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제공자 </a:t>
              </a:r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/ 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기관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48" name="Picture 7" descr="E:\환자_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174" y="1524287"/>
              <a:ext cx="529680" cy="59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E:\사용자 그림\공공기관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193" y="3284984"/>
              <a:ext cx="590005" cy="59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직사각형 49"/>
            <p:cNvSpPr/>
            <p:nvPr/>
          </p:nvSpPr>
          <p:spPr>
            <a:xfrm>
              <a:off x="7434600" y="3779430"/>
              <a:ext cx="867350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공공기관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048760" y="188640"/>
              <a:ext cx="1450175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Service Layer</a:t>
              </a:r>
              <a:endParaRPr lang="ko-KR" altLang="en-US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5048759" y="651856"/>
              <a:ext cx="1450175" cy="3617391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0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5134416" y="1803726"/>
              <a:ext cx="1285200" cy="608117"/>
            </a:xfrm>
            <a:prstGeom prst="rect">
              <a:avLst/>
            </a:prstGeom>
            <a:ln w="3810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심실부정맥 </a:t>
              </a:r>
              <a:endParaRPr lang="en-US" altLang="ko-KR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예측 서비스</a:t>
              </a:r>
              <a:endParaRPr lang="en-US" altLang="ko-KR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134416" y="1097294"/>
              <a:ext cx="1285200" cy="608117"/>
            </a:xfrm>
            <a:prstGeom prst="rect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인플루엔자 유행</a:t>
              </a:r>
              <a:endParaRPr lang="en-US" altLang="ko-KR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예측 서비스</a:t>
              </a:r>
              <a:endParaRPr lang="en-US" altLang="ko-KR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5105401" y="3195406"/>
              <a:ext cx="1364521" cy="608117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81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신종 마약류</a:t>
              </a:r>
              <a:endParaRPr lang="en-US" altLang="ko-KR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인지</a:t>
              </a:r>
              <a:r>
                <a:rPr lang="en-US" altLang="ko-KR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/</a:t>
              </a:r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감시 </a:t>
              </a:r>
              <a:r>
                <a:rPr lang="ko-KR" altLang="en-US" sz="1300" b="1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서비스</a:t>
              </a:r>
              <a:endParaRPr lang="ko-KR" altLang="en-US" sz="1300" b="1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5134416" y="2501633"/>
              <a:ext cx="1285200" cy="608117"/>
            </a:xfrm>
            <a:prstGeom prst="rect">
              <a:avLst/>
            </a:prstGeom>
            <a:ln w="381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입원 병상 배정</a:t>
              </a:r>
            </a:p>
            <a:p>
              <a:pPr algn="ctr"/>
              <a:r>
                <a:rPr lang="ko-KR" altLang="en-US" sz="1300" b="1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최적화 서비스</a:t>
              </a: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6559591" y="3269409"/>
              <a:ext cx="1179006" cy="44626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데이터 분석가</a:t>
              </a:r>
              <a:endParaRPr lang="en-US" altLang="ko-KR" sz="13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/ </a:t>
              </a:r>
              <a:r>
                <a:rPr lang="ko-KR" altLang="en-US" sz="13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기관</a:t>
              </a:r>
              <a:endParaRPr lang="ko-KR" altLang="en-US" sz="13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355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37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792088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사업화 컨설팅 지원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456"/>
              </p:ext>
            </p:extLst>
          </p:nvPr>
        </p:nvGraphicFramePr>
        <p:xfrm>
          <a:off x="247625" y="1484784"/>
          <a:ext cx="8712968" cy="3953171"/>
        </p:xfrm>
        <a:graphic>
          <a:graphicData uri="http://schemas.openxmlformats.org/drawingml/2006/table">
            <a:tbl>
              <a:tblPr/>
              <a:tblGrid>
                <a:gridCol w="2659330"/>
                <a:gridCol w="6053638"/>
              </a:tblGrid>
              <a:tr h="6262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대상 기관</a:t>
                      </a:r>
                      <a:endParaRPr lang="ko-KR" altLang="en-US" sz="2000" kern="0" spc="0" dirty="0">
                        <a:solidFill>
                          <a:srgbClr val="0070C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C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과제명</a:t>
                      </a:r>
                      <a:endParaRPr lang="ko-KR" altLang="en-US" sz="2000" kern="0" spc="0">
                        <a:solidFill>
                          <a:srgbClr val="0070C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CC1"/>
                    </a:solidFill>
                  </a:tcPr>
                </a:tc>
              </a:tr>
              <a:tr h="779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여성가족부</a:t>
                      </a:r>
                      <a:endParaRPr lang="ko-KR" altLang="en-US" sz="2000" kern="0" spc="0" dirty="0">
                        <a:solidFill>
                          <a:srgbClr val="0070C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데이터 분석 기반 위기청소년 </a:t>
                      </a:r>
                      <a:r>
                        <a:rPr lang="ko-KR" altLang="en-US" sz="2000" kern="0" spc="0" dirty="0" smtClean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적시 </a:t>
                      </a:r>
                      <a:r>
                        <a:rPr lang="ko-KR" altLang="en-US" sz="2000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대응체계 구축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고용노동부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빅데이터 분석기반 일자리 수요</a:t>
                      </a:r>
                      <a:r>
                        <a:rPr lang="en-US" altLang="ko-KR" sz="2000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  <a:r>
                        <a:rPr lang="ko-KR" altLang="en-US" sz="2000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공급 예측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대한상공회의소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대중소</a:t>
                      </a:r>
                      <a:r>
                        <a:rPr lang="ko-KR" altLang="en-US" sz="2000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유통 상생협력을 위한 판매정보 </a:t>
                      </a:r>
                      <a:endParaRPr lang="en-US" altLang="ko-KR" sz="2000" kern="0" spc="0" dirty="0" smtClean="0">
                        <a:solidFill>
                          <a:srgbClr val="0070C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8509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 smtClean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빅데이터</a:t>
                      </a:r>
                      <a:r>
                        <a:rPr lang="ko-KR" altLang="en-US" sz="2000" kern="0" spc="0" dirty="0" smtClean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2000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분석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건강보험심사평가원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맞춤형 보건의료 정보제공을 위한 </a:t>
                      </a:r>
                      <a:r>
                        <a:rPr lang="ko-KR" altLang="en-US" sz="2000" kern="0" spc="0" dirty="0" err="1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빅데이터</a:t>
                      </a:r>
                      <a:r>
                        <a:rPr lang="ko-KR" altLang="en-US" sz="2000" kern="0" spc="0" dirty="0">
                          <a:solidFill>
                            <a:srgbClr val="0070C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플랫폼 구축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16632" y="25626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0978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38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43608" y="58614"/>
            <a:ext cx="7920880" cy="634082"/>
          </a:xfrm>
        </p:spPr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공공부문 데이터분석활용 기타 추진사례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845441"/>
              </p:ext>
            </p:extLst>
          </p:nvPr>
        </p:nvGraphicFramePr>
        <p:xfrm>
          <a:off x="35496" y="1556791"/>
          <a:ext cx="9073008" cy="3816425"/>
        </p:xfrm>
        <a:graphic>
          <a:graphicData uri="http://schemas.openxmlformats.org/drawingml/2006/table">
            <a:tbl>
              <a:tblPr/>
              <a:tblGrid>
                <a:gridCol w="1498050"/>
                <a:gridCol w="2359321"/>
                <a:gridCol w="2359321"/>
                <a:gridCol w="1650039"/>
                <a:gridCol w="1206277"/>
              </a:tblGrid>
              <a:tr h="67544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분 야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활용 사례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빅데이터 분석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기대 효과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부처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사업기간</a:t>
                      </a: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726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사회현안</a:t>
                      </a:r>
                      <a:endParaRPr lang="ko-KR" altLang="en-US" sz="18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선제적 대응</a:t>
                      </a:r>
                      <a:endParaRPr lang="ko-KR" altLang="en-US" sz="18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생활 안전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7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-8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범죄기록</a:t>
                      </a:r>
                      <a:r>
                        <a:rPr lang="en-US" altLang="ko-KR" sz="1600" kern="0" spc="-8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-8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날씨</a:t>
                      </a:r>
                      <a:r>
                        <a:rPr lang="en-US" altLang="ko-KR" sz="1600" kern="0" spc="-8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·CCTV </a:t>
                      </a:r>
                      <a:r>
                        <a:rPr lang="ko-KR" altLang="en-US" sz="1600" kern="0" spc="-80" dirty="0" smtClean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</a:t>
                      </a:r>
                      <a:r>
                        <a:rPr lang="ko-KR" altLang="en-US" sz="1600" kern="0" spc="0" baseline="0" dirty="0" smtClean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1600" kern="0" spc="-70" dirty="0" smtClean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범죄 </a:t>
                      </a:r>
                      <a:r>
                        <a:rPr lang="ko-KR" altLang="en-US" sz="1600" kern="0" spc="-7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데이터 분석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2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-2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장소</a:t>
                      </a:r>
                      <a:r>
                        <a:rPr lang="en-US" altLang="ko-KR" sz="1600" kern="0" spc="-2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-20" dirty="0" smtClean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시간대별</a:t>
                      </a:r>
                      <a:r>
                        <a:rPr lang="ko-KR" altLang="en-US" sz="1600" kern="0" spc="0" baseline="0" dirty="0" smtClean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1600" kern="0" spc="-50" dirty="0" smtClean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범죄발생 </a:t>
                      </a:r>
                      <a:r>
                        <a:rPr lang="ko-KR" altLang="en-US" sz="1600" kern="0" spc="-5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확률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경찰청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(13.5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∼</a:t>
                      </a: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12)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5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재난 관리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기상</a:t>
                      </a: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·SNS 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재난데이터 융합분석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재난 조기예측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안행부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(13.6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∼</a:t>
                      </a: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12)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0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과학적 정책</a:t>
                      </a:r>
                      <a:endParaRPr lang="ko-KR" altLang="en-US" sz="18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수립 지원</a:t>
                      </a:r>
                      <a:endParaRPr lang="ko-KR" altLang="en-US" sz="18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물가 분석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인터넷 쇼핑몰 등 온라인 가격정보 분석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-7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물가통계 단축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/>
                      </a:r>
                      <a:b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</a:br>
                      <a:r>
                        <a:rPr lang="en-US" altLang="ko-KR" sz="1600" kern="0" spc="-7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</a:t>
                      </a:r>
                      <a:r>
                        <a:rPr lang="ko-KR" altLang="en-US" sz="1600" kern="0" spc="-7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개월→매일</a:t>
                      </a:r>
                      <a:r>
                        <a:rPr lang="en-US" altLang="ko-KR" sz="1600" kern="0" spc="-7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통계청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(13.9</a:t>
                      </a:r>
                      <a:r>
                        <a:rPr lang="ko-KR" altLang="en-US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∼</a:t>
                      </a:r>
                      <a:r>
                        <a:rPr lang="en-US" altLang="ko-KR" sz="1600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12)</a:t>
                      </a:r>
                      <a:endParaRPr lang="ko-KR" altLang="en-US" sz="16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5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업무 효율화</a:t>
                      </a:r>
                      <a:endParaRPr lang="ko-KR" altLang="en-US" sz="1800" kern="0" spc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사이버 안전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통합전산센터 데이터</a:t>
                      </a:r>
                      <a:b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</a:br>
                      <a: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기록 분석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분석기간 단축</a:t>
                      </a:r>
                      <a:b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</a:b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(12</a:t>
                      </a:r>
                      <a: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시간→</a:t>
                      </a: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10</a:t>
                      </a:r>
                      <a: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분</a:t>
                      </a: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err="1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안행부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(13.7</a:t>
                      </a:r>
                      <a:r>
                        <a:rPr lang="ko-KR" altLang="en-US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∼</a:t>
                      </a:r>
                      <a:r>
                        <a:rPr lang="en-US" altLang="ko-KR" sz="1600" kern="0" spc="0" dirty="0">
                          <a:solidFill>
                            <a:srgbClr val="336699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12)</a:t>
                      </a:r>
                      <a:endParaRPr lang="ko-KR" altLang="en-US" sz="1600" kern="0" spc="0" dirty="0">
                        <a:solidFill>
                          <a:srgbClr val="336699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663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51466" y="5274"/>
            <a:ext cx="8424936" cy="634082"/>
          </a:xfrm>
        </p:spPr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작은 출발 큰 꿈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 구축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79512" y="836712"/>
            <a:ext cx="8712968" cy="936104"/>
          </a:xfrm>
          <a:prstGeom prst="roundRect">
            <a:avLst>
              <a:gd name="adj" fmla="val 12057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  <a:round/>
            <a:headEnd/>
            <a:tailEnd/>
          </a:ln>
          <a:effectLst>
            <a:outerShdw blurRad="3048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wrap="none" anchor="ctr" anchorCtr="0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공공 및 민간기관의 </a:t>
            </a:r>
            <a:r>
              <a:rPr kumimoji="0" lang="ko-KR" altLang="en-US" sz="28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빅데이터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 도입 지원을 위한 </a:t>
            </a:r>
            <a:endParaRPr kumimoji="0" lang="en-US" altLang="ko-KR" sz="28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28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hared </a:t>
            </a:r>
            <a:r>
              <a:rPr kumimoji="0" lang="en-US" altLang="ko-KR" sz="28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ervice 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제공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분석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인력양성</a:t>
            </a:r>
            <a:r>
              <a:rPr kumimoji="0" lang="en-US" altLang="ko-KR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, R&amp;D, </a:t>
            </a: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66700" dir="2700000" algn="tl" rotWithShape="0">
                    <a:prstClr val="black">
                      <a:alpha val="66000"/>
                    </a:prstClr>
                  </a:outerShdw>
                </a:effectLst>
                <a:latin typeface="맑은 고딕" pitchFamily="50" charset="-127"/>
                <a:ea typeface="맑은 고딕" pitchFamily="50" charset="-127"/>
              </a:rPr>
              <a:t>정책지원</a:t>
            </a:r>
            <a:endParaRPr kumimoji="0" lang="en-US" altLang="ko-KR" sz="28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66700" dir="2700000" algn="tl" rotWithShape="0">
                  <a:prstClr val="black">
                    <a:alpha val="66000"/>
                  </a:prst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sp>
        <p:nvSpPr>
          <p:cNvPr id="7" name="오각형 6"/>
          <p:cNvSpPr/>
          <p:nvPr/>
        </p:nvSpPr>
        <p:spPr>
          <a:xfrm rot="5400000" flipH="1">
            <a:off x="4162691" y="1507522"/>
            <a:ext cx="818618" cy="2304256"/>
          </a:xfrm>
          <a:prstGeom prst="homePlate">
            <a:avLst>
              <a:gd name="adj" fmla="val 59330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D6ECFF">
                  <a:lumMod val="50000"/>
                  <a:alpha val="5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 smtClean="0">
              <a:solidFill>
                <a:prstClr val="black"/>
              </a:solidFill>
              <a:latin typeface="Dinreg"/>
              <a:ea typeface="-윤고딕120"/>
            </a:endParaRPr>
          </a:p>
        </p:txBody>
      </p:sp>
      <p:sp>
        <p:nvSpPr>
          <p:cNvPr id="8" name="오각형 7"/>
          <p:cNvSpPr/>
          <p:nvPr/>
        </p:nvSpPr>
        <p:spPr>
          <a:xfrm rot="5400000" flipH="1">
            <a:off x="3599892" y="1789240"/>
            <a:ext cx="1944216" cy="5472608"/>
          </a:xfrm>
          <a:prstGeom prst="homePlate">
            <a:avLst>
              <a:gd name="adj" fmla="val 59330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D6ECFF">
                  <a:lumMod val="50000"/>
                  <a:alpha val="5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 smtClean="0">
              <a:solidFill>
                <a:prstClr val="black"/>
              </a:solidFill>
              <a:latin typeface="Dinreg"/>
              <a:ea typeface="-윤고딕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2564904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800" spc="-15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8000">
                    <a:alpha val="49804"/>
                  </a:srgbClr>
                </a:solidFill>
                <a:latin typeface="Dinmed"/>
                <a:ea typeface="-윤고딕130"/>
                <a:cs typeface="+mj-cs"/>
              </a:rPr>
              <a:t>1</a:t>
            </a:r>
            <a:endParaRPr kumimoji="0" lang="ko-KR" altLang="en-US" sz="4800" spc="-15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8000">
                  <a:alpha val="49804"/>
                </a:srgbClr>
              </a:solidFill>
              <a:latin typeface="Dinmed"/>
              <a:ea typeface="-윤고딕130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2204864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800" spc="-15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8000">
                    <a:alpha val="49804"/>
                  </a:srgbClr>
                </a:solidFill>
                <a:latin typeface="Dinmed"/>
                <a:ea typeface="-윤고딕130"/>
                <a:cs typeface="+mj-cs"/>
              </a:rPr>
              <a:t>2</a:t>
            </a:r>
            <a:endParaRPr kumimoji="0" lang="ko-KR" altLang="en-US" sz="4800" spc="-15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8000">
                  <a:alpha val="49804"/>
                </a:srgbClr>
              </a:solidFill>
              <a:latin typeface="Dinmed"/>
              <a:ea typeface="-윤고딕130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3206" y="2204864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800" spc="-15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8000">
                    <a:alpha val="49804"/>
                  </a:srgbClr>
                </a:solidFill>
                <a:latin typeface="Dinmed"/>
                <a:ea typeface="-윤고딕130"/>
                <a:cs typeface="+mj-cs"/>
              </a:rPr>
              <a:t>3</a:t>
            </a:r>
            <a:endParaRPr kumimoji="0" lang="ko-KR" altLang="en-US" sz="4800" spc="-15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8000">
                  <a:alpha val="49804"/>
                </a:srgbClr>
              </a:solidFill>
              <a:latin typeface="Dinmed"/>
              <a:ea typeface="-윤고딕130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2492896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800" spc="-15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8000">
                    <a:alpha val="49804"/>
                  </a:srgbClr>
                </a:solidFill>
                <a:latin typeface="Dinmed"/>
                <a:ea typeface="-윤고딕130"/>
                <a:cs typeface="+mj-cs"/>
              </a:rPr>
              <a:t>4</a:t>
            </a:r>
            <a:endParaRPr kumimoji="0" lang="ko-KR" altLang="en-US" sz="4800" spc="-15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8000">
                  <a:alpha val="49804"/>
                </a:srgbClr>
              </a:solidFill>
              <a:latin typeface="Dinmed"/>
              <a:ea typeface="-윤고딕130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3391440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800" spc="-15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8000">
                    <a:alpha val="49804"/>
                  </a:srgbClr>
                </a:solidFill>
                <a:latin typeface="Dinmed"/>
                <a:ea typeface="-윤고딕130"/>
                <a:cs typeface="+mj-cs"/>
              </a:rPr>
              <a:t>5</a:t>
            </a:r>
            <a:endParaRPr kumimoji="0" lang="ko-KR" altLang="en-US" sz="4800" spc="-15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8000">
                  <a:alpha val="49804"/>
                </a:srgbClr>
              </a:solidFill>
              <a:latin typeface="Dinmed"/>
              <a:ea typeface="-윤고딕130"/>
              <a:cs typeface="+mj-cs"/>
            </a:endParaRPr>
          </a:p>
        </p:txBody>
      </p:sp>
      <p:pic>
        <p:nvPicPr>
          <p:cNvPr id="14" name="Picture 5" descr="I:\★Clipart★\다이아그램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5866" y="2420888"/>
            <a:ext cx="1098102" cy="1098100"/>
          </a:xfrm>
          <a:prstGeom prst="rect">
            <a:avLst/>
          </a:prstGeom>
          <a:noFill/>
          <a:effectLst>
            <a:outerShdw blurRad="215900" dir="2700000" algn="tl" rotWithShape="0">
              <a:srgbClr val="D6ECFF">
                <a:lumMod val="50000"/>
                <a:alpha val="73000"/>
              </a:srgbClr>
            </a:outerShdw>
          </a:effectLst>
        </p:spPr>
      </p:pic>
      <p:pic>
        <p:nvPicPr>
          <p:cNvPr id="15" name="Picture 5" descr="I:\★Clipart★\다이아그램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256" y="2420888"/>
            <a:ext cx="1098102" cy="1098100"/>
          </a:xfrm>
          <a:prstGeom prst="rect">
            <a:avLst/>
          </a:prstGeom>
          <a:noFill/>
          <a:effectLst>
            <a:outerShdw blurRad="215900" dir="2700000" algn="tl" rotWithShape="0">
              <a:srgbClr val="D6ECFF">
                <a:lumMod val="50000"/>
                <a:alpha val="73000"/>
              </a:srgbClr>
            </a:outerShdw>
          </a:effectLst>
        </p:spPr>
      </p:pic>
      <p:pic>
        <p:nvPicPr>
          <p:cNvPr id="16" name="Picture 5" descr="I:\★Clipart★\다이아그램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2210" y="2815376"/>
            <a:ext cx="1098102" cy="1098100"/>
          </a:xfrm>
          <a:prstGeom prst="rect">
            <a:avLst/>
          </a:prstGeom>
          <a:noFill/>
          <a:effectLst>
            <a:outerShdw blurRad="215900" dir="2700000" algn="tl" rotWithShape="0">
              <a:srgbClr val="D6ECFF">
                <a:lumMod val="50000"/>
                <a:alpha val="73000"/>
              </a:srgbClr>
            </a:outerShdw>
          </a:effectLst>
        </p:spPr>
      </p:pic>
      <p:pic>
        <p:nvPicPr>
          <p:cNvPr id="18" name="Picture 5" descr="I:\★Clipart★\다이아그램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493" y="2815376"/>
            <a:ext cx="1098102" cy="1098100"/>
          </a:xfrm>
          <a:prstGeom prst="rect">
            <a:avLst/>
          </a:prstGeom>
          <a:noFill/>
          <a:effectLst>
            <a:outerShdw blurRad="215900" dir="2700000" algn="tl" rotWithShape="0">
              <a:srgbClr val="D6ECFF">
                <a:lumMod val="50000"/>
                <a:alpha val="73000"/>
              </a:srgbClr>
            </a:outerShdw>
          </a:effectLst>
        </p:spPr>
      </p:pic>
      <p:sp>
        <p:nvSpPr>
          <p:cNvPr id="19" name="직사각형 18"/>
          <p:cNvSpPr/>
          <p:nvPr/>
        </p:nvSpPr>
        <p:spPr>
          <a:xfrm flipH="1">
            <a:off x="1653485" y="3068960"/>
            <a:ext cx="1224136" cy="59093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중소벤처</a:t>
            </a:r>
            <a:endParaRPr lang="en-US" altLang="ko-KR" sz="20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육성</a:t>
            </a:r>
            <a:endParaRPr lang="en-US" altLang="ko-KR" sz="2000" kern="0" dirty="0" err="1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 flipH="1">
            <a:off x="3093645" y="2674472"/>
            <a:ext cx="1224136" cy="59093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인력양성</a:t>
            </a:r>
            <a:endParaRPr lang="en-US" altLang="ko-KR" sz="20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지</a:t>
            </a:r>
            <a:r>
              <a:rPr lang="ko-KR" altLang="en-US" sz="2000" kern="0" dirty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원</a:t>
            </a:r>
            <a:endParaRPr lang="en-US" altLang="ko-KR" sz="2000" kern="0" dirty="0" err="1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 flipH="1">
            <a:off x="4788024" y="2674472"/>
            <a:ext cx="1224136" cy="59093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사업화</a:t>
            </a:r>
            <a:endParaRPr lang="en-US" altLang="ko-KR" sz="20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컨설팅</a:t>
            </a:r>
            <a:endParaRPr lang="en-US" altLang="ko-KR" sz="2000" kern="0" dirty="0" err="1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 flipH="1">
            <a:off x="6228184" y="3068960"/>
            <a:ext cx="1224136" cy="59093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미래전략</a:t>
            </a:r>
            <a:endParaRPr lang="en-US" altLang="ko-KR" sz="20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수립 지원</a:t>
            </a:r>
          </a:p>
        </p:txBody>
      </p:sp>
      <p:sp>
        <p:nvSpPr>
          <p:cNvPr id="23" name="오른쪽 화살표 22"/>
          <p:cNvSpPr/>
          <p:nvPr/>
        </p:nvSpPr>
        <p:spPr>
          <a:xfrm>
            <a:off x="1907704" y="3895496"/>
            <a:ext cx="1656184" cy="504056"/>
          </a:xfrm>
          <a:prstGeom prst="rightArrow">
            <a:avLst>
              <a:gd name="adj1" fmla="val 60078"/>
              <a:gd name="adj2" fmla="val 50000"/>
            </a:avLst>
          </a:prstGeom>
          <a:gradFill>
            <a:gsLst>
              <a:gs pos="0">
                <a:srgbClr val="35A80C">
                  <a:alpha val="0"/>
                </a:srgbClr>
              </a:gs>
              <a:gs pos="50000">
                <a:srgbClr val="4EAE06"/>
              </a:gs>
              <a:gs pos="100000">
                <a:srgbClr val="4EAE06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39700" dir="2700000" algn="tl" rotWithShape="0">
                    <a:prstClr val="black">
                      <a:alpha val="40000"/>
                    </a:prstClr>
                  </a:outerShdw>
                </a:effectLst>
                <a:latin typeface="-윤고딕130"/>
                <a:ea typeface="-윤고딕130"/>
              </a:rPr>
              <a:t>공공데이터</a:t>
            </a:r>
          </a:p>
        </p:txBody>
      </p:sp>
      <p:sp>
        <p:nvSpPr>
          <p:cNvPr id="24" name="오른쪽 화살표 23"/>
          <p:cNvSpPr/>
          <p:nvPr/>
        </p:nvSpPr>
        <p:spPr>
          <a:xfrm flipH="1">
            <a:off x="5508104" y="3895496"/>
            <a:ext cx="1728192" cy="504056"/>
          </a:xfrm>
          <a:prstGeom prst="rightArrow">
            <a:avLst>
              <a:gd name="adj1" fmla="val 60078"/>
              <a:gd name="adj2" fmla="val 50000"/>
            </a:avLst>
          </a:prstGeom>
          <a:gradFill>
            <a:gsLst>
              <a:gs pos="0">
                <a:srgbClr val="35A80C">
                  <a:alpha val="0"/>
                </a:srgbClr>
              </a:gs>
              <a:gs pos="50000">
                <a:srgbClr val="4EAE06"/>
              </a:gs>
              <a:gs pos="100000">
                <a:srgbClr val="4EAE06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39700" dir="2700000" algn="tl" rotWithShape="0">
                    <a:prstClr val="black">
                      <a:alpha val="40000"/>
                    </a:prstClr>
                  </a:outerShdw>
                </a:effectLst>
                <a:latin typeface="-윤고딕130"/>
                <a:ea typeface="-윤고딕130"/>
              </a:rPr>
              <a:t>민간데이터</a:t>
            </a: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811542" y="3625444"/>
            <a:ext cx="1008062" cy="273615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anchor="t" anchorCtr="0">
            <a:scene3d>
              <a:camera prst="orthographicFront"/>
              <a:lightRig rig="threePt" dir="t"/>
            </a:scene3d>
            <a:sp3d contourW="38100">
              <a:bevelT w="1270"/>
              <a:contourClr>
                <a:srgbClr val="101A38"/>
              </a:contourClr>
            </a:sp3d>
          </a:bodyPr>
          <a:lstStyle/>
          <a:p>
            <a:pPr algn="ctr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med"/>
              <a:ea typeface="-윤고딕130"/>
              <a:cs typeface="HY헤드라인M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7884567" y="5424974"/>
            <a:ext cx="863600" cy="865188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323528" y="3625444"/>
            <a:ext cx="1008063" cy="273615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anchor="t" anchorCtr="0">
            <a:scene3d>
              <a:camera prst="orthographicFront"/>
              <a:lightRig rig="threePt" dir="t"/>
            </a:scene3d>
            <a:sp3d contourW="38100">
              <a:bevelT w="1270"/>
              <a:contourClr>
                <a:srgbClr val="101A38"/>
              </a:contourClr>
            </a:sp3d>
          </a:bodyPr>
          <a:lstStyle/>
          <a:p>
            <a:pPr algn="ctr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med"/>
              <a:ea typeface="-윤고딕130"/>
              <a:cs typeface="HY헤드라인M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394966" y="5424974"/>
            <a:ext cx="863600" cy="865188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835696" y="4705267"/>
            <a:ext cx="5473700" cy="1656481"/>
          </a:xfrm>
          <a:prstGeom prst="roundRect">
            <a:avLst>
              <a:gd name="adj" fmla="val 3053"/>
            </a:avLst>
          </a:prstGeom>
          <a:solidFill>
            <a:srgbClr val="FFFFFF"/>
          </a:solidFill>
          <a:ln w="6350" cap="flat" cmpd="sng" algn="ctr">
            <a:solidFill>
              <a:srgbClr val="D6ECFF">
                <a:lumMod val="50000"/>
              </a:srgbClr>
            </a:solidFill>
            <a:prstDash val="solid"/>
          </a:ln>
          <a:effectLst>
            <a:outerShdw blurRad="165100" dir="2700000" algn="tl" rotWithShape="0">
              <a:srgbClr val="D6ECFF">
                <a:lumMod val="50000"/>
                <a:alpha val="61000"/>
              </a:srgbClr>
            </a:outerShdw>
          </a:effectLst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67222" y="6001708"/>
            <a:ext cx="72008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cap="all" dirty="0" err="1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+mj-cs"/>
              </a:rPr>
              <a:t>지자체</a:t>
            </a:r>
            <a:endParaRPr kumimoji="0" lang="ko-KR" altLang="en-US" sz="1400" cap="all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25000"/>
                </a:srgbClr>
              </a:solidFill>
              <a:latin typeface="-윤고딕130"/>
              <a:ea typeface="-윤고딕130"/>
              <a:cs typeface="+mj-cs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955830" y="5981962"/>
            <a:ext cx="720080" cy="3077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cap="all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+mj-cs"/>
              </a:rPr>
              <a:t>연구소</a:t>
            </a: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1836242" y="6001708"/>
            <a:ext cx="5472608" cy="360039"/>
          </a:xfrm>
          <a:prstGeom prst="round2SameRect">
            <a:avLst>
              <a:gd name="adj1" fmla="val 0"/>
              <a:gd name="adj2" fmla="val 17163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kumimoji="0" lang="ko-KR" altLang="en-US" sz="2000" kern="0" dirty="0" err="1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28600" dir="2700000" algn="tl" rotWithShape="0">
                    <a:prstClr val="black">
                      <a:alpha val="63000"/>
                    </a:prstClr>
                  </a:outerShdw>
                </a:effectLst>
                <a:latin typeface="Dinmed"/>
                <a:ea typeface="-윤고딕130"/>
                <a:cs typeface="HY헤드라인M"/>
              </a:rPr>
              <a:t>빅데이터</a:t>
            </a:r>
            <a:r>
              <a:rPr kumimoji="0" lang="ko-KR" altLang="en-US" sz="200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28600" dir="2700000" algn="tl" rotWithShape="0">
                    <a:prstClr val="black">
                      <a:alpha val="63000"/>
                    </a:prstClr>
                  </a:outerShdw>
                </a:effectLst>
                <a:latin typeface="Dinmed"/>
                <a:ea typeface="-윤고딕130"/>
                <a:cs typeface="HY헤드라인M"/>
              </a:rPr>
              <a:t> </a:t>
            </a:r>
            <a:r>
              <a:rPr kumimoji="0" lang="ko-KR" altLang="en-US" sz="200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28600" dir="2700000" algn="tl" rotWithShape="0">
                    <a:prstClr val="black">
                      <a:alpha val="63000"/>
                    </a:prstClr>
                  </a:outerShdw>
                </a:effectLst>
                <a:latin typeface="Dinmed"/>
                <a:ea typeface="-윤고딕130"/>
                <a:cs typeface="HY헤드라인M"/>
              </a:rPr>
              <a:t>분석활용센터</a:t>
            </a:r>
            <a:endParaRPr kumimoji="0" lang="ko-KR" altLang="en-US" sz="2000" kern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228600" dir="2700000" algn="tl" rotWithShape="0">
                  <a:prstClr val="black">
                    <a:alpha val="63000"/>
                  </a:prstClr>
                </a:outerShdw>
              </a:effectLst>
              <a:latin typeface="Dinmed"/>
              <a:ea typeface="-윤고딕130"/>
              <a:cs typeface="HY헤드라인M"/>
            </a:endParaRPr>
          </a:p>
        </p:txBody>
      </p:sp>
      <p:sp>
        <p:nvSpPr>
          <p:cNvPr id="33" name="모서리가 둥근 직사각형 32"/>
          <p:cNvSpPr/>
          <p:nvPr/>
        </p:nvSpPr>
        <p:spPr bwMode="auto">
          <a:xfrm>
            <a:off x="7884567" y="4550262"/>
            <a:ext cx="863600" cy="794006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34" name="모서리가 둥근 직사각형 33"/>
          <p:cNvSpPr/>
          <p:nvPr/>
        </p:nvSpPr>
        <p:spPr bwMode="auto">
          <a:xfrm>
            <a:off x="7884567" y="3697451"/>
            <a:ext cx="863600" cy="774605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35" name="모서리가 둥근 직사각형 34"/>
          <p:cNvSpPr/>
          <p:nvPr/>
        </p:nvSpPr>
        <p:spPr bwMode="auto">
          <a:xfrm>
            <a:off x="394966" y="4550262"/>
            <a:ext cx="863600" cy="794006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36" name="모서리가 둥근 직사각형 35"/>
          <p:cNvSpPr/>
          <p:nvPr/>
        </p:nvSpPr>
        <p:spPr bwMode="auto">
          <a:xfrm>
            <a:off x="394966" y="3697451"/>
            <a:ext cx="863600" cy="774605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reg"/>
              <a:ea typeface="-윤고딕120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373041" y="4206903"/>
            <a:ext cx="889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cap="all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+mj-cs"/>
              </a:rPr>
              <a:t>공공기관</a:t>
            </a:r>
          </a:p>
        </p:txBody>
      </p:sp>
      <p:sp>
        <p:nvSpPr>
          <p:cNvPr id="38" name="직사각형 37"/>
          <p:cNvSpPr/>
          <p:nvPr/>
        </p:nvSpPr>
        <p:spPr bwMode="auto">
          <a:xfrm>
            <a:off x="373041" y="5061631"/>
            <a:ext cx="889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cap="all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+mj-cs"/>
              </a:rPr>
              <a:t>정부기관</a:t>
            </a:r>
          </a:p>
        </p:txBody>
      </p:sp>
      <p:sp>
        <p:nvSpPr>
          <p:cNvPr id="39" name="직사각형 38"/>
          <p:cNvSpPr/>
          <p:nvPr/>
        </p:nvSpPr>
        <p:spPr bwMode="auto">
          <a:xfrm>
            <a:off x="8038179" y="4206903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cap="all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+mj-cs"/>
              </a:rPr>
              <a:t>기업</a:t>
            </a:r>
          </a:p>
        </p:txBody>
      </p:sp>
      <p:sp>
        <p:nvSpPr>
          <p:cNvPr id="40" name="직사각형 39"/>
          <p:cNvSpPr/>
          <p:nvPr/>
        </p:nvSpPr>
        <p:spPr bwMode="auto">
          <a:xfrm>
            <a:off x="8038179" y="5061631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cap="all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  <a:cs typeface="+mj-cs"/>
              </a:rPr>
              <a:t>대학</a:t>
            </a:r>
          </a:p>
        </p:txBody>
      </p:sp>
      <p:pic>
        <p:nvPicPr>
          <p:cNvPr id="41" name="Picture 6" descr="I:\★Clipart★\입체아이콘\건물\20897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467" y="3530405"/>
            <a:ext cx="419100" cy="743111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42" name="Picture 7" descr="I:\★Clipart★\입체아이콘\건물\233736 [Converted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548" y="4419142"/>
            <a:ext cx="504056" cy="690567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43" name="Picture 8" descr="I:\★Clipart★\입체아이콘\건물\20898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3295" y="4575030"/>
            <a:ext cx="843606" cy="502628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44" name="Picture 9" descr="I:\★Clipart★\입체아이콘\건물\233730 (1) [Converted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213" y="5487840"/>
            <a:ext cx="576064" cy="500163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45" name="Picture 10" descr="I:\★Clipart★\기타\png\0043484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428" y="3540603"/>
            <a:ext cx="633413" cy="732913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46" name="Picture 11" descr="I:\★Clipart★\입체아이콘\건물\233723 [Converted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6821" y="5465572"/>
            <a:ext cx="365838" cy="53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3F75">
                <a:alpha val="73000"/>
              </a:srgbClr>
            </a:outerShdw>
          </a:effectLst>
        </p:spPr>
      </p:pic>
      <p:pic>
        <p:nvPicPr>
          <p:cNvPr id="47" name="Picture 12" descr="I:\★Clipart★\입체아이콘\208606 [Converted] cop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2367" y="5635220"/>
            <a:ext cx="477352" cy="438496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sp>
        <p:nvSpPr>
          <p:cNvPr id="48" name="직사각형 47"/>
          <p:cNvSpPr/>
          <p:nvPr/>
        </p:nvSpPr>
        <p:spPr bwMode="auto">
          <a:xfrm>
            <a:off x="2556421" y="4777572"/>
            <a:ext cx="1277938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-윤고딕130"/>
                <a:ea typeface="-윤고딕130"/>
              </a:rPr>
              <a:t>S/W </a:t>
            </a:r>
            <a:r>
              <a:rPr kumimoji="0" lang="ko-KR" altLang="en-US" sz="14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-윤고딕130"/>
                <a:ea typeface="-윤고딕130"/>
              </a:rPr>
              <a:t> 인프라</a:t>
            </a:r>
          </a:p>
        </p:txBody>
      </p:sp>
      <p:sp>
        <p:nvSpPr>
          <p:cNvPr id="49" name="직사각형 48"/>
          <p:cNvSpPr/>
          <p:nvPr/>
        </p:nvSpPr>
        <p:spPr bwMode="auto">
          <a:xfrm>
            <a:off x="5364709" y="4777572"/>
            <a:ext cx="1277938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-윤고딕130"/>
                <a:ea typeface="-윤고딕130"/>
              </a:rPr>
              <a:t>H/W </a:t>
            </a:r>
            <a:r>
              <a:rPr kumimoji="0" lang="ko-KR" altLang="en-US" sz="1400" b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-윤고딕130"/>
                <a:ea typeface="-윤고딕130"/>
              </a:rPr>
              <a:t> 인프라</a:t>
            </a:r>
          </a:p>
        </p:txBody>
      </p:sp>
      <p:pic>
        <p:nvPicPr>
          <p:cNvPr id="50" name="Picture 2" descr="http://www.imaso.co.kr/data/article/1(2542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859" y="5108286"/>
            <a:ext cx="1800225" cy="79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3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0159" y="5306423"/>
            <a:ext cx="1295400" cy="7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 descr="http://t0.gstatic.com/images?q=tbn:ANd9GcTZfNDFelvCO1K6QdR6C7weYkQ5SdhUl6av-D6katMw8zQQvmJS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5004346" y="4950942"/>
            <a:ext cx="1655763" cy="104313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53" name="Picture 14" descr="I:\★Clipart★\기타\png\MC90043484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8309" y="5042726"/>
            <a:ext cx="1008063" cy="92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왼쪽/오른쪽 화살표 53"/>
          <p:cNvSpPr/>
          <p:nvPr/>
        </p:nvSpPr>
        <p:spPr bwMode="auto">
          <a:xfrm>
            <a:off x="1331591" y="4921588"/>
            <a:ext cx="503238" cy="265154"/>
          </a:xfrm>
          <a:prstGeom prst="leftRightArrow">
            <a:avLst/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anchor="t" anchorCtr="0">
            <a:scene3d>
              <a:camera prst="orthographicFront"/>
              <a:lightRig rig="threePt" dir="t"/>
            </a:scene3d>
            <a:sp3d contourW="38100">
              <a:bevelT w="1270"/>
              <a:contourClr>
                <a:srgbClr val="101A38"/>
              </a:contourClr>
            </a:sp3d>
          </a:bodyPr>
          <a:lstStyle/>
          <a:p>
            <a:pPr algn="ctr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med"/>
              <a:ea typeface="-윤고딕130"/>
              <a:cs typeface="HY헤드라인M"/>
            </a:endParaRPr>
          </a:p>
        </p:txBody>
      </p:sp>
      <p:sp>
        <p:nvSpPr>
          <p:cNvPr id="55" name="왼쪽/오른쪽 화살표 54"/>
          <p:cNvSpPr/>
          <p:nvPr/>
        </p:nvSpPr>
        <p:spPr bwMode="auto">
          <a:xfrm>
            <a:off x="7308304" y="4921588"/>
            <a:ext cx="503238" cy="265154"/>
          </a:xfrm>
          <a:prstGeom prst="leftRightArrow">
            <a:avLst/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anchor="t" anchorCtr="0">
            <a:scene3d>
              <a:camera prst="orthographicFront"/>
              <a:lightRig rig="threePt" dir="t"/>
            </a:scene3d>
            <a:sp3d contourW="38100">
              <a:bevelT w="1270"/>
              <a:contourClr>
                <a:srgbClr val="101A38"/>
              </a:contourClr>
            </a:sp3d>
          </a:bodyPr>
          <a:lstStyle/>
          <a:p>
            <a:pPr algn="ctr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med"/>
              <a:ea typeface="-윤고딕130"/>
              <a:cs typeface="HY헤드라인M"/>
            </a:endParaRPr>
          </a:p>
        </p:txBody>
      </p:sp>
      <p:pic>
        <p:nvPicPr>
          <p:cNvPr id="56" name="Picture 5" descr="I:\★Clipart★\다이아그램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2949" y="3463448"/>
            <a:ext cx="1098102" cy="1098100"/>
          </a:xfrm>
          <a:prstGeom prst="rect">
            <a:avLst/>
          </a:prstGeom>
          <a:noFill/>
          <a:effectLst>
            <a:outerShdw blurRad="215900" dir="2700000" algn="tl" rotWithShape="0">
              <a:srgbClr val="D6ECFF">
                <a:lumMod val="50000"/>
                <a:alpha val="73000"/>
              </a:srgbClr>
            </a:outerShdw>
          </a:effectLst>
        </p:spPr>
      </p:pic>
      <p:sp>
        <p:nvSpPr>
          <p:cNvPr id="57" name="직사각형 56"/>
          <p:cNvSpPr/>
          <p:nvPr/>
        </p:nvSpPr>
        <p:spPr>
          <a:xfrm flipH="1">
            <a:off x="3959932" y="3702745"/>
            <a:ext cx="1224136" cy="59093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데이터 </a:t>
            </a:r>
            <a:endParaRPr lang="en-US" altLang="ko-KR" sz="20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20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뱅크 구축</a:t>
            </a:r>
          </a:p>
        </p:txBody>
      </p:sp>
    </p:spTree>
    <p:extLst>
      <p:ext uri="{BB962C8B-B14F-4D97-AF65-F5344CB8AC3E}">
        <p14:creationId xmlns:p14="http://schemas.microsoft.com/office/powerpoint/2010/main" val="2107721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/>
          <p:cNvSpPr/>
          <p:nvPr/>
        </p:nvSpPr>
        <p:spPr>
          <a:xfrm>
            <a:off x="107504" y="917479"/>
            <a:ext cx="8928992" cy="575188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대한민국 </a:t>
            </a:r>
            <a:r>
              <a:rPr lang="en-US" altLang="ko-KR" sz="3600" dirty="0" smtClean="0">
                <a:latin typeface="HY견고딕" pitchFamily="18" charset="-127"/>
                <a:ea typeface="HY견고딕" pitchFamily="18" charset="-127"/>
              </a:rPr>
              <a:t>IT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의 확산과 성과</a:t>
            </a:r>
            <a:endParaRPr sz="3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pPr>
              <a:defRPr/>
            </a:pPr>
            <a:fld id="{D39A335D-4FA9-414F-985D-B1B3F024A852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82" y="4149320"/>
            <a:ext cx="2752566" cy="216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8" y="4134377"/>
            <a:ext cx="2752566" cy="216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50" y="1061736"/>
            <a:ext cx="2964906" cy="216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6" y="1061736"/>
            <a:ext cx="2964906" cy="216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78193"/>
            <a:ext cx="3134298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6597352"/>
            <a:ext cx="57606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지경부</a:t>
            </a:r>
            <a:r>
              <a:rPr lang="ko-KR" altLang="en-US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외</a:t>
            </a:r>
            <a:r>
              <a:rPr lang="en-US" altLang="ko-KR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‘IT </a:t>
            </a:r>
            <a:r>
              <a:rPr lang="ko-KR" altLang="en-US" sz="11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성과와 </a:t>
            </a:r>
            <a:r>
              <a:rPr lang="ko-KR" altLang="en-US" sz="11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향후과제</a:t>
            </a:r>
            <a:r>
              <a:rPr lang="en-US" altLang="ko-KR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’, </a:t>
            </a:r>
            <a:r>
              <a:rPr lang="ko-KR" altLang="en-US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국가경쟁력강화위원회 보고자료 </a:t>
            </a:r>
            <a:r>
              <a:rPr lang="en-US" altLang="ko-KR" sz="11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(2012.4.23)</a:t>
            </a:r>
            <a:endParaRPr lang="ko-KR" altLang="en-US" sz="11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1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1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4820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817240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</a:t>
            </a:r>
            <a:r>
              <a:rPr lang="en-US" altLang="ko-KR" dirty="0" smtClean="0">
                <a:latin typeface="HY견고딕"/>
                <a:ea typeface="HY견고딕"/>
              </a:rPr>
              <a:t>: </a:t>
            </a:r>
            <a:r>
              <a:rPr lang="ko-KR" altLang="en-US" dirty="0" smtClean="0">
                <a:solidFill>
                  <a:srgbClr val="C00000"/>
                </a:solidFill>
                <a:latin typeface="HY견고딕"/>
                <a:ea typeface="HY견고딕"/>
              </a:rPr>
              <a:t>중소벤처 육성지원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sp>
        <p:nvSpPr>
          <p:cNvPr id="51" name="도넛 50"/>
          <p:cNvSpPr/>
          <p:nvPr/>
        </p:nvSpPr>
        <p:spPr>
          <a:xfrm>
            <a:off x="2789802" y="1052736"/>
            <a:ext cx="3564396" cy="3240360"/>
          </a:xfrm>
          <a:prstGeom prst="donut">
            <a:avLst>
              <a:gd name="adj" fmla="val 9563"/>
            </a:avLst>
          </a:prstGeom>
          <a:solidFill>
            <a:srgbClr val="007EEA">
              <a:alpha val="50196"/>
            </a:srgbClr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373598" lon="0" rev="0"/>
            </a:camera>
            <a:lightRig rig="harsh" dir="t">
              <a:rot lat="0" lon="0" rev="0"/>
            </a:lightRig>
          </a:scene3d>
          <a:sp3d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90264" y="961564"/>
            <a:ext cx="901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데이터기반 </a:t>
            </a:r>
            <a:r>
              <a:rPr kumimoji="0" lang="ko-KR" altLang="en-US" sz="2800" dirty="0" err="1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스타트</a:t>
            </a:r>
            <a:r>
              <a:rPr kumimoji="0" lang="ko-KR" altLang="en-US" sz="2800" dirty="0" err="1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업</a:t>
            </a:r>
            <a:r>
              <a:rPr kumimoji="0" lang="en-US" altLang="ko-KR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</a:t>
            </a: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및 중소벤</a:t>
            </a:r>
            <a:r>
              <a:rPr kumimoji="0" lang="ko-KR" altLang="en-US" sz="2800" dirty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처</a:t>
            </a: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</a:t>
            </a:r>
            <a:r>
              <a:rPr kumimoji="0" lang="ko-KR" altLang="en-US" sz="2800" dirty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육성 </a:t>
            </a: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지원 </a:t>
            </a:r>
            <a:endParaRPr kumimoji="0" lang="en-US" altLang="ko-KR" sz="28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467544" y="3069084"/>
            <a:ext cx="1944216" cy="1152128"/>
          </a:xfrm>
          <a:prstGeom prst="roundRect">
            <a:avLst>
              <a:gd name="adj" fmla="val 1916"/>
            </a:avLst>
          </a:prstGeom>
          <a:solidFill>
            <a:srgbClr val="D6ECFF">
              <a:lumMod val="9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서비스 개발 </a:t>
            </a:r>
            <a:endParaRPr kumimoji="0" lang="en-US" altLang="ko-KR" sz="14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전 단계에 필요한 </a:t>
            </a:r>
            <a:r>
              <a:rPr kumimoji="0" lang="en-US" altLang="ko-KR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HW/SW </a:t>
            </a: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자원 제공</a:t>
            </a:r>
            <a:endParaRPr kumimoji="0" lang="en-US" altLang="ko-KR" sz="1400" b="0" i="0" u="none" strike="noStrike" kern="0" cap="none" spc="-50" normalizeH="0" baseline="0" noProof="0" dirty="0" err="1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54" name="Text Box 90"/>
          <p:cNvSpPr txBox="1">
            <a:spLocks noChangeArrowheads="1"/>
          </p:cNvSpPr>
          <p:nvPr/>
        </p:nvSpPr>
        <p:spPr bwMode="auto">
          <a:xfrm>
            <a:off x="467544" y="3069084"/>
            <a:ext cx="1944216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개발자 환경 제공</a:t>
            </a:r>
            <a:endParaRPr kumimoji="0" lang="ko-KR" altLang="en-US" b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2555776" y="3645024"/>
            <a:ext cx="1944216" cy="936104"/>
          </a:xfrm>
          <a:prstGeom prst="roundRect">
            <a:avLst>
              <a:gd name="adj" fmla="val 1916"/>
            </a:avLst>
          </a:prstGeom>
          <a:solidFill>
            <a:srgbClr val="A5D800">
              <a:lumMod val="40000"/>
              <a:lumOff val="6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우수 아이디어를 </a:t>
            </a:r>
            <a:r>
              <a:rPr kumimoji="0" lang="en-US" altLang="ko-KR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Start-up</a:t>
            </a: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으로 연계 지원</a:t>
            </a:r>
            <a:endParaRPr kumimoji="0" lang="en-US" altLang="ko-KR" sz="1400" b="0" i="0" u="none" strike="noStrike" kern="0" cap="none" spc="-50" normalizeH="0" baseline="0" noProof="0" dirty="0" err="1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56" name="Text Box 90"/>
          <p:cNvSpPr txBox="1">
            <a:spLocks noChangeArrowheads="1"/>
          </p:cNvSpPr>
          <p:nvPr/>
        </p:nvSpPr>
        <p:spPr bwMode="auto">
          <a:xfrm>
            <a:off x="2555776" y="3645024"/>
            <a:ext cx="1944216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A5D800"/>
              </a:gs>
              <a:gs pos="44000">
                <a:srgbClr val="A5D800">
                  <a:lumMod val="75000"/>
                </a:srgbClr>
              </a:gs>
              <a:gs pos="52000">
                <a:srgbClr val="A5D800">
                  <a:lumMod val="50000"/>
                </a:srgbClr>
              </a:gs>
              <a:gs pos="100000">
                <a:srgbClr val="A5D800">
                  <a:lumMod val="7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A5D800">
                    <a:lumMod val="50000"/>
                  </a:srgbClr>
                </a:gs>
                <a:gs pos="50000">
                  <a:srgbClr val="A5D800">
                    <a:lumMod val="60000"/>
                    <a:lumOff val="40000"/>
                  </a:srgbClr>
                </a:gs>
                <a:gs pos="100000">
                  <a:srgbClr val="A5D800">
                    <a:lumMod val="5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창업 경진대회</a:t>
            </a:r>
          </a:p>
        </p:txBody>
      </p:sp>
      <p:sp>
        <p:nvSpPr>
          <p:cNvPr id="57" name="모서리가 둥근 직사각형 56"/>
          <p:cNvSpPr/>
          <p:nvPr/>
        </p:nvSpPr>
        <p:spPr>
          <a:xfrm>
            <a:off x="4644008" y="3645024"/>
            <a:ext cx="1944216" cy="936104"/>
          </a:xfrm>
          <a:prstGeom prst="roundRect">
            <a:avLst>
              <a:gd name="adj" fmla="val 1916"/>
            </a:avLst>
          </a:prstGeom>
          <a:solidFill>
            <a:srgbClr val="320058">
              <a:lumMod val="20000"/>
              <a:lumOff val="8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국산기술에 대한 성능검증 및 표준화 지원</a:t>
            </a:r>
            <a:endParaRPr kumimoji="0" lang="en-US" altLang="ko-KR" sz="14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58" name="Text Box 90"/>
          <p:cNvSpPr txBox="1">
            <a:spLocks noChangeArrowheads="1"/>
          </p:cNvSpPr>
          <p:nvPr/>
        </p:nvSpPr>
        <p:spPr bwMode="auto">
          <a:xfrm>
            <a:off x="4644008" y="3645024"/>
            <a:ext cx="1944216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-1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기술검증</a:t>
            </a:r>
            <a:r>
              <a:rPr kumimoji="0" lang="en-US" altLang="ko-KR" sz="1800" b="0" i="0" u="none" strike="noStrike" kern="0" cap="none" spc="-1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/</a:t>
            </a:r>
            <a:r>
              <a:rPr kumimoji="0" lang="ko-KR" altLang="en-US" sz="1800" b="0" i="0" u="none" strike="noStrike" kern="0" cap="none" spc="-1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표준화 지원</a:t>
            </a:r>
          </a:p>
        </p:txBody>
      </p:sp>
      <p:sp>
        <p:nvSpPr>
          <p:cNvPr id="59" name="모서리가 둥근 직사각형 58"/>
          <p:cNvSpPr/>
          <p:nvPr/>
        </p:nvSpPr>
        <p:spPr>
          <a:xfrm>
            <a:off x="6732240" y="3069084"/>
            <a:ext cx="1944216" cy="1152128"/>
          </a:xfrm>
          <a:prstGeom prst="roundRect">
            <a:avLst>
              <a:gd name="adj" fmla="val 1916"/>
            </a:avLst>
          </a:prstGeom>
          <a:solidFill>
            <a:srgbClr val="4E5B6F">
              <a:lumMod val="20000"/>
              <a:lumOff val="8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non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중소기업 우수 기술 발굴</a:t>
            </a:r>
            <a:endParaRPr kumimoji="0" lang="en-US" altLang="ko-KR" sz="14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및 시장진출 지원</a:t>
            </a:r>
            <a:endParaRPr kumimoji="0" lang="en-US" altLang="ko-KR" sz="14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60" name="Text Box 90"/>
          <p:cNvSpPr txBox="1">
            <a:spLocks noChangeArrowheads="1"/>
          </p:cNvSpPr>
          <p:nvPr/>
        </p:nvSpPr>
        <p:spPr bwMode="auto">
          <a:xfrm>
            <a:off x="6732240" y="3069084"/>
            <a:ext cx="1944216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E5B6F">
                  <a:lumMod val="60000"/>
                  <a:lumOff val="40000"/>
                </a:srgbClr>
              </a:gs>
              <a:gs pos="44000">
                <a:srgbClr val="4E5B6F"/>
              </a:gs>
              <a:gs pos="52000">
                <a:srgbClr val="4E5B6F">
                  <a:lumMod val="75000"/>
                </a:srgbClr>
              </a:gs>
              <a:gs pos="100000">
                <a:srgbClr val="4E5B6F">
                  <a:lumMod val="60000"/>
                  <a:lumOff val="40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4E5B6F"/>
                </a:gs>
                <a:gs pos="50000">
                  <a:srgbClr val="4E5B6F">
                    <a:lumMod val="20000"/>
                    <a:lumOff val="80000"/>
                  </a:srgbClr>
                </a:gs>
                <a:gs pos="100000">
                  <a:srgbClr val="4E5B6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우수기술 홍보</a:t>
            </a:r>
          </a:p>
        </p:txBody>
      </p:sp>
      <p:sp>
        <p:nvSpPr>
          <p:cNvPr id="61" name="타원 60"/>
          <p:cNvSpPr/>
          <p:nvPr/>
        </p:nvSpPr>
        <p:spPr>
          <a:xfrm>
            <a:off x="3779912" y="1772816"/>
            <a:ext cx="1080120" cy="1080120"/>
          </a:xfrm>
          <a:prstGeom prst="ellipse">
            <a:avLst/>
          </a:prstGeom>
          <a:solidFill>
            <a:srgbClr val="4E5B6F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073600" lon="0" rev="0"/>
            </a:camera>
            <a:lightRig rig="balanced" dir="t"/>
          </a:scene3d>
          <a:sp3d extrusionH="127000" prstMaterial="plastic"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2555776" y="2348880"/>
            <a:ext cx="1080120" cy="1080120"/>
          </a:xfrm>
          <a:prstGeom prst="ellipse">
            <a:avLst/>
          </a:prstGeom>
          <a:solidFill>
            <a:srgbClr val="4E5B6F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073600" lon="0" rev="0"/>
            </a:camera>
            <a:lightRig rig="balanced" dir="t"/>
          </a:scene3d>
          <a:sp3d extrusionH="127000" prstMaterial="plastic"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63" name="타원 62"/>
          <p:cNvSpPr/>
          <p:nvPr/>
        </p:nvSpPr>
        <p:spPr>
          <a:xfrm>
            <a:off x="5652120" y="1988964"/>
            <a:ext cx="1080120" cy="1080120"/>
          </a:xfrm>
          <a:prstGeom prst="ellipse">
            <a:avLst/>
          </a:prstGeom>
          <a:solidFill>
            <a:srgbClr val="4E5B6F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073600" lon="0" rev="0"/>
            </a:camera>
            <a:lightRig rig="balanced" dir="t"/>
          </a:scene3d>
          <a:sp3d extrusionH="127000" prstMaterial="plastic"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4644008" y="2636912"/>
            <a:ext cx="1080120" cy="1080120"/>
          </a:xfrm>
          <a:prstGeom prst="ellipse">
            <a:avLst/>
          </a:prstGeom>
          <a:solidFill>
            <a:srgbClr val="4E5B6F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073600" lon="0" rev="0"/>
            </a:camera>
            <a:lightRig rig="balanced" dir="t"/>
          </a:scene3d>
          <a:sp3d extrusionH="127000" prstMaterial="plastic"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779913" y="2420888"/>
            <a:ext cx="1080120" cy="216024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연구기관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555776" y="2961072"/>
            <a:ext cx="1080120" cy="216024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중소기업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652120" y="2636912"/>
            <a:ext cx="1080120" cy="216024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개발자</a:t>
            </a:r>
            <a:endParaRPr lang="ko-KR" altLang="en-US" sz="14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44008" y="3284984"/>
            <a:ext cx="1080120" cy="216024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창업자</a:t>
            </a:r>
          </a:p>
        </p:txBody>
      </p:sp>
      <p:pic>
        <p:nvPicPr>
          <p:cNvPr id="69" name="Picture 2" descr="G:\★Clipart★\기타\사람\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844824"/>
            <a:ext cx="626194" cy="828351"/>
          </a:xfrm>
          <a:prstGeom prst="rect">
            <a:avLst/>
          </a:prstGeom>
          <a:noFill/>
        </p:spPr>
      </p:pic>
      <p:pic>
        <p:nvPicPr>
          <p:cNvPr id="70" name="Picture 3" descr="G:\★Clipart★\기타\사람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581818" cy="754391"/>
          </a:xfrm>
          <a:prstGeom prst="rect">
            <a:avLst/>
          </a:prstGeom>
          <a:noFill/>
        </p:spPr>
      </p:pic>
      <p:pic>
        <p:nvPicPr>
          <p:cNvPr id="71" name="Picture 6" descr="I:\★Clipart★\입체아이콘\건물\20897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76872"/>
            <a:ext cx="419100" cy="671103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72" name="Picture 11" descr="I:\★Clipart★\입체아이콘\건물\233723 [Converted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6414" y="1772816"/>
            <a:ext cx="36583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3F75">
                <a:alpha val="73000"/>
              </a:srgbClr>
            </a:outerShdw>
          </a:effectLst>
        </p:spPr>
      </p:pic>
      <p:pic>
        <p:nvPicPr>
          <p:cNvPr id="73" name="Picture 12" descr="I:\★Clipart★\입체아이콘\208606 [Converted] cop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942464"/>
            <a:ext cx="477352" cy="438496"/>
          </a:xfrm>
          <a:prstGeom prst="rect">
            <a:avLst/>
          </a:prstGeom>
          <a:noFill/>
          <a:effectLst>
            <a:outerShdw blurRad="50800" dir="2700000" algn="tl" rotWithShape="0">
              <a:srgbClr val="D6ECFF">
                <a:lumMod val="25000"/>
                <a:alpha val="73000"/>
              </a:srgbClr>
            </a:outerShdw>
          </a:effectLst>
        </p:spPr>
      </p:pic>
      <p:pic>
        <p:nvPicPr>
          <p:cNvPr id="74" name="Picture 4" descr="G:\★Clipart★\입체아이콘\디지털\292110 [Converted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1063" y="2221798"/>
            <a:ext cx="504056" cy="469467"/>
          </a:xfrm>
          <a:prstGeom prst="rect">
            <a:avLst/>
          </a:prstGeom>
          <a:noFill/>
        </p:spPr>
      </p:pic>
      <p:sp>
        <p:nvSpPr>
          <p:cNvPr id="75" name="모서리가 둥근 직사각형 74"/>
          <p:cNvSpPr/>
          <p:nvPr/>
        </p:nvSpPr>
        <p:spPr>
          <a:xfrm>
            <a:off x="467544" y="4725144"/>
            <a:ext cx="8208912" cy="936104"/>
          </a:xfrm>
          <a:prstGeom prst="roundRect">
            <a:avLst>
              <a:gd name="adj" fmla="val 3053"/>
            </a:avLst>
          </a:prstGeom>
          <a:solidFill>
            <a:srgbClr val="FFFFFF"/>
          </a:solidFill>
          <a:ln w="6350" cap="flat" cmpd="sng" algn="ctr">
            <a:solidFill>
              <a:srgbClr val="D6ECFF">
                <a:lumMod val="50000"/>
              </a:srgbClr>
            </a:solidFill>
            <a:prstDash val="solid"/>
          </a:ln>
          <a:effectLst>
            <a:outerShdw blurRad="165100" dir="2700000" algn="tl" rotWithShape="0">
              <a:srgbClr val="D6ECFF">
                <a:lumMod val="50000"/>
                <a:alpha val="61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76" name="모서리가 둥근 직사각형 75"/>
          <p:cNvSpPr/>
          <p:nvPr/>
        </p:nvSpPr>
        <p:spPr>
          <a:xfrm>
            <a:off x="467544" y="5661248"/>
            <a:ext cx="8208912" cy="720080"/>
          </a:xfrm>
          <a:prstGeom prst="roundRect">
            <a:avLst>
              <a:gd name="adj" fmla="val 3053"/>
            </a:avLst>
          </a:prstGeom>
          <a:solidFill>
            <a:srgbClr val="FFFFFF"/>
          </a:solidFill>
          <a:ln w="6350" cap="flat" cmpd="sng" algn="ctr">
            <a:solidFill>
              <a:srgbClr val="D6ECFF">
                <a:lumMod val="50000"/>
              </a:srgbClr>
            </a:solidFill>
            <a:prstDash val="solid"/>
          </a:ln>
          <a:effectLst>
            <a:outerShdw blurRad="165100" dir="2700000" algn="tl" rotWithShape="0">
              <a:srgbClr val="D6ECFF">
                <a:lumMod val="50000"/>
                <a:alpha val="61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grpSp>
        <p:nvGrpSpPr>
          <p:cNvPr id="77" name="그룹 41"/>
          <p:cNvGrpSpPr/>
          <p:nvPr/>
        </p:nvGrpSpPr>
        <p:grpSpPr>
          <a:xfrm>
            <a:off x="1331640" y="5066504"/>
            <a:ext cx="4392488" cy="481924"/>
            <a:chOff x="2339752" y="4940860"/>
            <a:chExt cx="3060266" cy="535252"/>
          </a:xfrm>
        </p:grpSpPr>
        <p:pic>
          <p:nvPicPr>
            <p:cNvPr id="78" name="그림 77" descr="hadoop-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9752" y="5027950"/>
              <a:ext cx="632380" cy="344958"/>
            </a:xfrm>
            <a:prstGeom prst="rect">
              <a:avLst/>
            </a:prstGeom>
          </p:spPr>
        </p:pic>
        <p:pic>
          <p:nvPicPr>
            <p:cNvPr id="79" name="그림 78" descr="R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2471" y="5012868"/>
              <a:ext cx="286905" cy="416966"/>
            </a:xfrm>
            <a:prstGeom prst="rect">
              <a:avLst/>
            </a:prstGeom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23831" y="5012868"/>
              <a:ext cx="305883" cy="46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30360" y="5012868"/>
              <a:ext cx="263314" cy="46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 b="10196"/>
            <a:stretch>
              <a:fillRect/>
            </a:stretch>
          </p:blipFill>
          <p:spPr bwMode="auto">
            <a:xfrm>
              <a:off x="4191720" y="4940860"/>
              <a:ext cx="59698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그림 82" descr="hbase_logo.png"/>
            <p:cNvPicPr>
              <a:picLocks noChangeAspect="1"/>
            </p:cNvPicPr>
            <p:nvPr/>
          </p:nvPicPr>
          <p:blipFill>
            <a:blip r:embed="rId13" cstate="print"/>
            <a:srcRect t="24362" b="26913"/>
            <a:stretch>
              <a:fillRect/>
            </a:stretch>
          </p:blipFill>
          <p:spPr>
            <a:xfrm>
              <a:off x="4778930" y="5012868"/>
              <a:ext cx="621088" cy="360040"/>
            </a:xfrm>
            <a:prstGeom prst="rect">
              <a:avLst/>
            </a:prstGeom>
          </p:spPr>
        </p:pic>
      </p:grpSp>
      <p:pic>
        <p:nvPicPr>
          <p:cNvPr id="84" name="Picture 3" descr="I:\★Clipart★\다이아그램\448544-2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892053" y="5060457"/>
            <a:ext cx="508746" cy="508746"/>
          </a:xfrm>
          <a:prstGeom prst="rect">
            <a:avLst/>
          </a:prstGeom>
          <a:noFill/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TextBox 84"/>
          <p:cNvSpPr txBox="1"/>
          <p:nvPr/>
        </p:nvSpPr>
        <p:spPr>
          <a:xfrm>
            <a:off x="5868143" y="5157192"/>
            <a:ext cx="556564" cy="315278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none" lIns="0" tIns="0" rIns="0" bIns="0" numCol="1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행정</a:t>
            </a:r>
            <a:endParaRPr lang="ko-KR" altLang="en-US" sz="1400" kern="0" dirty="0" smtClean="0">
              <a:solidFill>
                <a:prstClr val="white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</p:txBody>
      </p:sp>
      <p:pic>
        <p:nvPicPr>
          <p:cNvPr id="86" name="Picture 3" descr="I:\★Clipart★\다이아그램\448544-2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444207" y="5060457"/>
            <a:ext cx="508746" cy="508746"/>
          </a:xfrm>
          <a:prstGeom prst="rect">
            <a:avLst/>
          </a:prstGeom>
          <a:noFill/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TextBox 86"/>
          <p:cNvSpPr txBox="1"/>
          <p:nvPr/>
        </p:nvSpPr>
        <p:spPr>
          <a:xfrm>
            <a:off x="6420297" y="5157192"/>
            <a:ext cx="556564" cy="315278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none" lIns="0" tIns="0" rIns="0" bIns="0" numCol="1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보건</a:t>
            </a:r>
          </a:p>
        </p:txBody>
      </p:sp>
      <p:pic>
        <p:nvPicPr>
          <p:cNvPr id="88" name="Picture 3" descr="I:\★Clipart★\다이아그램\448544-2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332213" y="5060457"/>
            <a:ext cx="508746" cy="508746"/>
          </a:xfrm>
          <a:prstGeom prst="rect">
            <a:avLst/>
          </a:prstGeom>
          <a:noFill/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TextBox 88"/>
          <p:cNvSpPr txBox="1"/>
          <p:nvPr/>
        </p:nvSpPr>
        <p:spPr>
          <a:xfrm>
            <a:off x="7308303" y="5157192"/>
            <a:ext cx="556564" cy="315278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none" lIns="0" tIns="0" rIns="0" bIns="0" numCol="1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통신</a:t>
            </a:r>
          </a:p>
        </p:txBody>
      </p:sp>
      <p:sp>
        <p:nvSpPr>
          <p:cNvPr id="90" name="타원 89"/>
          <p:cNvSpPr/>
          <p:nvPr/>
        </p:nvSpPr>
        <p:spPr>
          <a:xfrm>
            <a:off x="6963791" y="5278843"/>
            <a:ext cx="72008" cy="72008"/>
          </a:xfrm>
          <a:prstGeom prst="ellipse">
            <a:avLst/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endParaRPr kumimoji="0" lang="ko-KR" altLang="en-US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sp>
        <p:nvSpPr>
          <p:cNvPr id="91" name="타원 90"/>
          <p:cNvSpPr/>
          <p:nvPr/>
        </p:nvSpPr>
        <p:spPr>
          <a:xfrm>
            <a:off x="7082324" y="5278843"/>
            <a:ext cx="72008" cy="72008"/>
          </a:xfrm>
          <a:prstGeom prst="ellipse">
            <a:avLst/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endParaRPr kumimoji="0" lang="ko-KR" altLang="en-US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sp>
        <p:nvSpPr>
          <p:cNvPr id="92" name="타원 91"/>
          <p:cNvSpPr/>
          <p:nvPr/>
        </p:nvSpPr>
        <p:spPr>
          <a:xfrm>
            <a:off x="7200857" y="5278843"/>
            <a:ext cx="72008" cy="72008"/>
          </a:xfrm>
          <a:prstGeom prst="ellipse">
            <a:avLst/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endParaRPr kumimoji="0" lang="ko-KR" altLang="en-US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2359252" y="5733256"/>
            <a:ext cx="1584176" cy="576064"/>
          </a:xfrm>
          <a:prstGeom prst="roundRect">
            <a:avLst>
              <a:gd name="adj" fmla="val 4909"/>
            </a:avLst>
          </a:prstGeom>
          <a:solidFill>
            <a:srgbClr val="007EEA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pic>
        <p:nvPicPr>
          <p:cNvPr id="94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03268" y="5775591"/>
            <a:ext cx="504056" cy="504056"/>
          </a:xfrm>
          <a:prstGeom prst="rect">
            <a:avLst/>
          </a:prstGeom>
          <a:noFill/>
        </p:spPr>
      </p:pic>
      <p:pic>
        <p:nvPicPr>
          <p:cNvPr id="95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35316" y="5775591"/>
            <a:ext cx="504056" cy="504056"/>
          </a:xfrm>
          <a:prstGeom prst="rect">
            <a:avLst/>
          </a:prstGeom>
          <a:noFill/>
        </p:spPr>
      </p:pic>
      <p:pic>
        <p:nvPicPr>
          <p:cNvPr id="96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67364" y="5775591"/>
            <a:ext cx="504056" cy="504056"/>
          </a:xfrm>
          <a:prstGeom prst="rect">
            <a:avLst/>
          </a:prstGeom>
          <a:noFill/>
        </p:spPr>
      </p:pic>
      <p:sp>
        <p:nvSpPr>
          <p:cNvPr id="97" name="모서리가 둥근 직사각형 96"/>
          <p:cNvSpPr/>
          <p:nvPr/>
        </p:nvSpPr>
        <p:spPr>
          <a:xfrm>
            <a:off x="4231460" y="5733256"/>
            <a:ext cx="1584176" cy="576064"/>
          </a:xfrm>
          <a:prstGeom prst="roundRect">
            <a:avLst>
              <a:gd name="adj" fmla="val 4909"/>
            </a:avLst>
          </a:prstGeom>
          <a:solidFill>
            <a:srgbClr val="007EEA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pic>
        <p:nvPicPr>
          <p:cNvPr id="98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75476" y="5775591"/>
            <a:ext cx="504056" cy="504056"/>
          </a:xfrm>
          <a:prstGeom prst="rect">
            <a:avLst/>
          </a:prstGeom>
          <a:noFill/>
        </p:spPr>
      </p:pic>
      <p:pic>
        <p:nvPicPr>
          <p:cNvPr id="99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07524" y="5775591"/>
            <a:ext cx="504056" cy="504056"/>
          </a:xfrm>
          <a:prstGeom prst="rect">
            <a:avLst/>
          </a:prstGeom>
          <a:noFill/>
        </p:spPr>
      </p:pic>
      <p:pic>
        <p:nvPicPr>
          <p:cNvPr id="100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39572" y="5775591"/>
            <a:ext cx="504056" cy="504056"/>
          </a:xfrm>
          <a:prstGeom prst="rect">
            <a:avLst/>
          </a:prstGeom>
          <a:noFill/>
        </p:spPr>
      </p:pic>
      <p:sp>
        <p:nvSpPr>
          <p:cNvPr id="101" name="모서리가 둥근 직사각형 100"/>
          <p:cNvSpPr/>
          <p:nvPr/>
        </p:nvSpPr>
        <p:spPr>
          <a:xfrm>
            <a:off x="6535716" y="5733256"/>
            <a:ext cx="1584176" cy="576064"/>
          </a:xfrm>
          <a:prstGeom prst="roundRect">
            <a:avLst>
              <a:gd name="adj" fmla="val 4909"/>
            </a:avLst>
          </a:prstGeom>
          <a:solidFill>
            <a:srgbClr val="007EEA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pic>
        <p:nvPicPr>
          <p:cNvPr id="102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79732" y="5775591"/>
            <a:ext cx="504056" cy="504056"/>
          </a:xfrm>
          <a:prstGeom prst="rect">
            <a:avLst/>
          </a:prstGeom>
          <a:noFill/>
        </p:spPr>
      </p:pic>
      <p:pic>
        <p:nvPicPr>
          <p:cNvPr id="103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11780" y="5775591"/>
            <a:ext cx="504056" cy="504056"/>
          </a:xfrm>
          <a:prstGeom prst="rect">
            <a:avLst/>
          </a:prstGeom>
          <a:noFill/>
        </p:spPr>
      </p:pic>
      <p:pic>
        <p:nvPicPr>
          <p:cNvPr id="104" name="Picture 5" descr="G:\★Clipart★\기타\png\MC90043484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43828" y="5775591"/>
            <a:ext cx="504056" cy="504056"/>
          </a:xfrm>
          <a:prstGeom prst="rect">
            <a:avLst/>
          </a:prstGeom>
          <a:noFill/>
        </p:spPr>
      </p:pic>
      <p:grpSp>
        <p:nvGrpSpPr>
          <p:cNvPr id="105" name="그룹 104"/>
          <p:cNvGrpSpPr/>
          <p:nvPr/>
        </p:nvGrpSpPr>
        <p:grpSpPr>
          <a:xfrm>
            <a:off x="6031660" y="5949280"/>
            <a:ext cx="309074" cy="72008"/>
            <a:chOff x="7116192" y="5647267"/>
            <a:chExt cx="309074" cy="72008"/>
          </a:xfrm>
        </p:grpSpPr>
        <p:sp>
          <p:nvSpPr>
            <p:cNvPr id="106" name="타원 105"/>
            <p:cNvSpPr/>
            <p:nvPr/>
          </p:nvSpPr>
          <p:spPr>
            <a:xfrm>
              <a:off x="7116192" y="5647267"/>
              <a:ext cx="72008" cy="72008"/>
            </a:xfrm>
            <a:prstGeom prst="ellipse">
              <a:avLst/>
            </a:prstGeom>
            <a:gradFill>
              <a:gsLst>
                <a:gs pos="0">
                  <a:srgbClr val="4FB7EB"/>
                </a:gs>
                <a:gs pos="44000">
                  <a:srgbClr val="196CB7"/>
                </a:gs>
                <a:gs pos="52000">
                  <a:srgbClr val="0D4685"/>
                </a:gs>
                <a:gs pos="100000">
                  <a:srgbClr val="4398E5"/>
                </a:gs>
              </a:gsLst>
              <a:lin ang="5400000" scaled="0"/>
            </a:gradFill>
            <a:ln w="9525" cmpd="sng">
              <a:gradFill>
                <a:gsLst>
                  <a:gs pos="0">
                    <a:srgbClr val="2C479C"/>
                  </a:gs>
                  <a:gs pos="50000">
                    <a:srgbClr val="9DB6ED"/>
                  </a:gs>
                  <a:gs pos="100000">
                    <a:srgbClr val="24397E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0">
              <a:noAutofit/>
              <a:scene3d>
                <a:camera prst="orthographicFront"/>
                <a:lightRig rig="threePt" dir="t"/>
              </a:scene3d>
              <a:sp3d>
                <a:contourClr>
                  <a:srgbClr val="101A38"/>
                </a:contourClr>
              </a:sp3d>
            </a:bodyPr>
            <a:lstStyle/>
            <a:p>
              <a:pPr indent="-180975" algn="ctr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defRPr/>
              </a:pPr>
              <a:endPara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endParaRPr>
            </a:p>
          </p:txBody>
        </p:sp>
        <p:sp>
          <p:nvSpPr>
            <p:cNvPr id="107" name="타원 106"/>
            <p:cNvSpPr/>
            <p:nvPr/>
          </p:nvSpPr>
          <p:spPr>
            <a:xfrm>
              <a:off x="7234725" y="5647267"/>
              <a:ext cx="72008" cy="72008"/>
            </a:xfrm>
            <a:prstGeom prst="ellipse">
              <a:avLst/>
            </a:prstGeom>
            <a:gradFill>
              <a:gsLst>
                <a:gs pos="0">
                  <a:srgbClr val="4FB7EB"/>
                </a:gs>
                <a:gs pos="44000">
                  <a:srgbClr val="196CB7"/>
                </a:gs>
                <a:gs pos="52000">
                  <a:srgbClr val="0D4685"/>
                </a:gs>
                <a:gs pos="100000">
                  <a:srgbClr val="4398E5"/>
                </a:gs>
              </a:gsLst>
              <a:lin ang="5400000" scaled="0"/>
            </a:gradFill>
            <a:ln w="9525" cmpd="sng">
              <a:gradFill>
                <a:gsLst>
                  <a:gs pos="0">
                    <a:srgbClr val="2C479C"/>
                  </a:gs>
                  <a:gs pos="50000">
                    <a:srgbClr val="9DB6ED"/>
                  </a:gs>
                  <a:gs pos="100000">
                    <a:srgbClr val="24397E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0">
              <a:noAutofit/>
              <a:scene3d>
                <a:camera prst="orthographicFront"/>
                <a:lightRig rig="threePt" dir="t"/>
              </a:scene3d>
              <a:sp3d>
                <a:contourClr>
                  <a:srgbClr val="101A38"/>
                </a:contourClr>
              </a:sp3d>
            </a:bodyPr>
            <a:lstStyle/>
            <a:p>
              <a:pPr indent="-180975" algn="ctr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defRPr/>
              </a:pPr>
              <a:endPara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endParaRPr>
            </a:p>
          </p:txBody>
        </p:sp>
        <p:sp>
          <p:nvSpPr>
            <p:cNvPr id="108" name="타원 107"/>
            <p:cNvSpPr/>
            <p:nvPr/>
          </p:nvSpPr>
          <p:spPr>
            <a:xfrm>
              <a:off x="7353258" y="5647267"/>
              <a:ext cx="72008" cy="72008"/>
            </a:xfrm>
            <a:prstGeom prst="ellipse">
              <a:avLst/>
            </a:prstGeom>
            <a:gradFill>
              <a:gsLst>
                <a:gs pos="0">
                  <a:srgbClr val="4FB7EB"/>
                </a:gs>
                <a:gs pos="44000">
                  <a:srgbClr val="196CB7"/>
                </a:gs>
                <a:gs pos="52000">
                  <a:srgbClr val="0D4685"/>
                </a:gs>
                <a:gs pos="100000">
                  <a:srgbClr val="4398E5"/>
                </a:gs>
              </a:gsLst>
              <a:lin ang="5400000" scaled="0"/>
            </a:gradFill>
            <a:ln w="9525" cmpd="sng">
              <a:gradFill>
                <a:gsLst>
                  <a:gs pos="0">
                    <a:srgbClr val="2C479C"/>
                  </a:gs>
                  <a:gs pos="50000">
                    <a:srgbClr val="9DB6ED"/>
                  </a:gs>
                  <a:gs pos="100000">
                    <a:srgbClr val="24397E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0">
              <a:noAutofit/>
              <a:scene3d>
                <a:camera prst="orthographicFront"/>
                <a:lightRig rig="threePt" dir="t"/>
              </a:scene3d>
              <a:sp3d>
                <a:contourClr>
                  <a:srgbClr val="101A38"/>
                </a:contourClr>
              </a:sp3d>
            </a:bodyPr>
            <a:lstStyle/>
            <a:p>
              <a:pPr indent="-180975" algn="ctr" fontAlgn="auto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defRPr/>
              </a:pPr>
              <a:endPara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07504" y="5877272"/>
            <a:ext cx="2556284" cy="32403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black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데이터 접근 보안을 </a:t>
            </a:r>
            <a:endParaRPr lang="en-US" altLang="ko-KR" sz="1400" kern="0" dirty="0" smtClean="0">
              <a:solidFill>
                <a:prstClr val="black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400" kern="0" dirty="0" smtClean="0">
                <a:solidFill>
                  <a:prstClr val="black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고려한 클러스터 기반</a:t>
            </a:r>
            <a:endParaRPr lang="en-US" altLang="ko-KR" sz="1400" kern="0" dirty="0" smtClean="0">
              <a:solidFill>
                <a:prstClr val="black"/>
              </a:solidFill>
              <a:effectLst>
                <a:outerShdw blurRad="215900" dir="2700000" algn="tl" rotWithShape="0">
                  <a:prstClr val="black">
                    <a:alpha val="40000"/>
                  </a:prstClr>
                </a:outerShdw>
              </a:effectLst>
              <a:latin typeface="Dinmed"/>
              <a:ea typeface="-윤고딕130"/>
              <a:cs typeface="Tahoma" pitchFamily="34" charset="0"/>
            </a:endParaRPr>
          </a:p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en-US" altLang="ko-KR" sz="1400" kern="0" dirty="0" smtClean="0">
                <a:solidFill>
                  <a:prstClr val="black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HW </a:t>
            </a:r>
            <a:r>
              <a:rPr lang="ko-KR" altLang="en-US" sz="1400" kern="0" dirty="0" smtClean="0">
                <a:solidFill>
                  <a:prstClr val="black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자원 제공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311860" y="4725144"/>
            <a:ext cx="2556284" cy="32403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테스트 인프라  </a:t>
            </a:r>
            <a:r>
              <a:rPr lang="en-US" altLang="ko-KR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(8</a:t>
            </a:r>
            <a:r>
              <a:rPr lang="ko-KR" altLang="en-US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월</a:t>
            </a:r>
            <a:r>
              <a:rPr lang="en-US" altLang="ko-KR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, </a:t>
            </a:r>
            <a:r>
              <a:rPr lang="ko-KR" altLang="en-US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수요조사 결과 </a:t>
            </a:r>
            <a:r>
              <a:rPr lang="en-US" altLang="ko-KR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41</a:t>
            </a:r>
            <a:r>
              <a:rPr lang="ko-KR" altLang="en-US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개 중소기업에서 </a:t>
            </a:r>
            <a:r>
              <a:rPr lang="en-US" altLang="ko-KR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11</a:t>
            </a:r>
            <a:r>
              <a:rPr lang="ko-KR" altLang="en-US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월부터 이용 계획</a:t>
            </a:r>
            <a:r>
              <a:rPr lang="en-US" altLang="ko-KR" sz="16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Dinmed"/>
                <a:ea typeface="-윤고딕130"/>
                <a:cs typeface="Tahoma" pitchFamily="34" charset="0"/>
              </a:rPr>
              <a:t>)</a:t>
            </a:r>
            <a:endParaRPr lang="ko-KR" altLang="en-US" sz="1600" kern="0" dirty="0" smtClean="0">
              <a:solidFill>
                <a:prstClr val="black">
                  <a:lumMod val="50000"/>
                  <a:lumOff val="50000"/>
                </a:prstClr>
              </a:solidFill>
              <a:latin typeface="Dinmed"/>
              <a:ea typeface="-윤고딕13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29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817240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</a:t>
            </a:r>
            <a:r>
              <a:rPr lang="en-US" altLang="ko-KR" dirty="0" smtClean="0">
                <a:latin typeface="HY견고딕"/>
                <a:ea typeface="HY견고딕"/>
              </a:rPr>
              <a:t>: </a:t>
            </a:r>
            <a:r>
              <a:rPr lang="ko-KR" altLang="en-US" dirty="0" smtClean="0">
                <a:solidFill>
                  <a:srgbClr val="C00000"/>
                </a:solidFill>
                <a:latin typeface="HY견고딕"/>
                <a:ea typeface="HY견고딕"/>
              </a:rPr>
              <a:t>전문인력 양성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79108" y="3484555"/>
            <a:ext cx="8190576" cy="1944216"/>
          </a:xfrm>
          <a:prstGeom prst="roundRect">
            <a:avLst>
              <a:gd name="adj" fmla="val 2182"/>
            </a:avLst>
          </a:prstGeom>
          <a:solidFill>
            <a:srgbClr val="FFFFFF">
              <a:alpha val="80000"/>
            </a:srgbClr>
          </a:solidFill>
          <a:ln w="6350">
            <a:solidFill>
              <a:srgbClr val="4E5B6F"/>
            </a:solidFill>
          </a:ln>
        </p:spPr>
        <p:txBody>
          <a:bodyPr wrap="square" tIns="468000" numCol="3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marR="0" lvl="0" indent="-92075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o-KR" altLang="en-US" sz="1200" b="1" i="0" u="none" strike="noStrike" kern="1200" cap="none" spc="-50" normalizeH="0" baseline="0" noProof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Dinreg"/>
              <a:ea typeface="-윤고딕120"/>
              <a:cs typeface="Arial" panose="020B0604020202020204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235292" y="3916603"/>
            <a:ext cx="1080120" cy="1080120"/>
          </a:xfrm>
          <a:prstGeom prst="roundRect">
            <a:avLst>
              <a:gd name="adj" fmla="val 6984"/>
            </a:avLst>
          </a:prstGeom>
          <a:gradFill>
            <a:gsLst>
              <a:gs pos="10000">
                <a:srgbClr val="D6ECFF">
                  <a:lumMod val="50000"/>
                  <a:alpha val="0"/>
                </a:srgbClr>
              </a:gs>
              <a:gs pos="100000">
                <a:srgbClr val="1B60CF">
                  <a:alpha val="49804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63484" y="3916603"/>
            <a:ext cx="1080120" cy="1080120"/>
          </a:xfrm>
          <a:prstGeom prst="roundRect">
            <a:avLst>
              <a:gd name="adj" fmla="val 6984"/>
            </a:avLst>
          </a:prstGeom>
          <a:gradFill>
            <a:gsLst>
              <a:gs pos="10000">
                <a:srgbClr val="D6ECFF">
                  <a:lumMod val="50000"/>
                  <a:alpha val="0"/>
                </a:srgbClr>
              </a:gs>
              <a:gs pos="100000">
                <a:srgbClr val="1B60CF">
                  <a:alpha val="49804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10" name="오각형 9"/>
          <p:cNvSpPr/>
          <p:nvPr/>
        </p:nvSpPr>
        <p:spPr>
          <a:xfrm rot="5400000" flipH="1">
            <a:off x="3981548" y="-2006117"/>
            <a:ext cx="1260016" cy="8064896"/>
          </a:xfrm>
          <a:prstGeom prst="homePlate">
            <a:avLst>
              <a:gd name="adj" fmla="val 59330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D6ECFF">
                  <a:lumMod val="50000"/>
                  <a:alpha val="5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11" name="TextBox 132"/>
          <p:cNvSpPr txBox="1"/>
          <p:nvPr/>
        </p:nvSpPr>
        <p:spPr>
          <a:xfrm>
            <a:off x="453428" y="925173"/>
            <a:ext cx="8316256" cy="7591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-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2017</a:t>
            </a:r>
            <a:r>
              <a:rPr kumimoji="0" lang="ko-KR" altLang="en-US" sz="2800" b="1" i="0" u="none" strike="noStrike" kern="1200" cap="none" spc="-50" normalizeH="0" baseline="0" noProof="0" dirty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년까지 </a:t>
            </a:r>
            <a:r>
              <a:rPr kumimoji="0" lang="ko-KR" altLang="en-US" sz="2800" b="1" i="0" u="none" strike="noStrike" kern="1200" cap="none" spc="-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국내에서 필요로 하는 </a:t>
            </a:r>
            <a:r>
              <a:rPr kumimoji="0" lang="en-US" altLang="ko-KR" sz="2800" b="1" i="0" u="none" strike="noStrike" kern="1200" cap="none" spc="-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1</a:t>
            </a:r>
            <a:r>
              <a:rPr kumimoji="0" lang="ko-KR" altLang="en-US" sz="2800" b="1" i="0" u="none" strike="noStrike" kern="1200" cap="none" spc="-50" normalizeH="0" baseline="0" noProof="0" dirty="0" err="1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만명의</a:t>
            </a:r>
            <a:r>
              <a:rPr kumimoji="0" lang="ko-KR" altLang="en-US" sz="2800" b="1" i="0" u="none" strike="noStrike" kern="1200" cap="none" spc="-50" normalizeH="0" baseline="0" noProof="0" dirty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 </a:t>
            </a:r>
            <a:r>
              <a:rPr kumimoji="0" lang="ko-KR" altLang="en-US" sz="2800" b="1" i="0" u="none" strike="noStrike" kern="1200" cap="none" spc="-50" normalizeH="0" baseline="0" noProof="0" dirty="0" err="1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빅데이터</a:t>
            </a:r>
            <a:r>
              <a:rPr kumimoji="0" lang="ko-KR" altLang="en-US" sz="2800" b="1" i="0" u="none" strike="noStrike" kern="1200" cap="none" spc="-50" normalizeH="0" baseline="0" noProof="0" dirty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 </a:t>
            </a:r>
            <a:endParaRPr kumimoji="0" lang="en-US" altLang="ko-KR" sz="2800" b="1" i="0" u="none" strike="noStrike" kern="1200" cap="none" spc="-50" normalizeH="0" baseline="0" noProof="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sysClr val="window" lastClr="FFFFFF"/>
                </a:outerShdw>
              </a:effectLst>
              <a:uLnTx/>
              <a:uFillTx/>
              <a:latin typeface="Dinmed"/>
              <a:ea typeface="-윤고딕130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sysClr val="window" lastClr="FFFFFF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전문인력 양성을 위한 기반 제공</a:t>
            </a:r>
            <a:endParaRPr kumimoji="0" lang="en-US" altLang="ko-KR" sz="2800" b="1" i="0" u="none" strike="noStrike" kern="1200" cap="none" spc="-50" normalizeH="0" baseline="0" noProof="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sysClr val="window" lastClr="FFFFFF"/>
                </a:outerShdw>
              </a:effectLst>
              <a:uLnTx/>
              <a:uFillTx/>
              <a:latin typeface="Dinmed"/>
              <a:ea typeface="-윤고딕130"/>
              <a:cs typeface="+mj-cs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79108" y="2044395"/>
            <a:ext cx="1964724" cy="1224136"/>
          </a:xfrm>
          <a:prstGeom prst="roundRect">
            <a:avLst>
              <a:gd name="adj" fmla="val 1916"/>
            </a:avLst>
          </a:prstGeom>
          <a:solidFill>
            <a:srgbClr val="D6ECFF">
              <a:lumMod val="9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20"/>
              </a:rPr>
              <a:t> 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실습 인프라</a:t>
            </a:r>
            <a:r>
              <a:rPr kumimoji="0" lang="en-US" altLang="ko-KR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, 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커리큘럼</a:t>
            </a:r>
            <a:r>
              <a:rPr kumimoji="0" lang="en-US" altLang="ko-KR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, 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전문강사</a:t>
            </a:r>
            <a:r>
              <a:rPr kumimoji="0" lang="en-US" altLang="ko-KR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, 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일자리 연계지원 등</a:t>
            </a: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579108" y="2044395"/>
            <a:ext cx="1964724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80975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대학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원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)/ITRC</a:t>
            </a:r>
            <a:endParaRPr kumimoji="0" lang="ko-KR" altLang="en-US" sz="1800" b="0" i="0" u="none" strike="noStrike" kern="1200" cap="none" spc="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" lastClr="FFFFFF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646141" y="2044395"/>
            <a:ext cx="2004119" cy="1224136"/>
          </a:xfrm>
          <a:prstGeom prst="roundRect">
            <a:avLst>
              <a:gd name="adj" fmla="val 1916"/>
            </a:avLst>
          </a:prstGeom>
          <a:solidFill>
            <a:srgbClr val="A5D800">
              <a:lumMod val="40000"/>
              <a:lumOff val="6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공공부문 등 </a:t>
            </a:r>
            <a:r>
              <a:rPr kumimoji="0" lang="ko-KR" altLang="en-US" sz="1600" b="0" i="0" u="none" strike="noStrike" kern="1200" cap="none" spc="-50" normalizeH="0" baseline="0" noProof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빅데이터</a:t>
            </a:r>
            <a:endParaRPr kumimoji="0" lang="en-US" altLang="ko-KR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  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업무 활용 교육</a:t>
            </a:r>
            <a:endParaRPr kumimoji="0" lang="en-US" altLang="ko-KR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15" name="Text Box 90"/>
          <p:cNvSpPr txBox="1">
            <a:spLocks noChangeArrowheads="1"/>
          </p:cNvSpPr>
          <p:nvPr/>
        </p:nvSpPr>
        <p:spPr bwMode="auto">
          <a:xfrm>
            <a:off x="2646141" y="2044395"/>
            <a:ext cx="2004119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A5D800"/>
              </a:gs>
              <a:gs pos="44000">
                <a:srgbClr val="A5D800">
                  <a:lumMod val="75000"/>
                </a:srgbClr>
              </a:gs>
              <a:gs pos="52000">
                <a:srgbClr val="A5D800">
                  <a:lumMod val="50000"/>
                </a:srgbClr>
              </a:gs>
              <a:gs pos="100000">
                <a:srgbClr val="A5D800">
                  <a:lumMod val="7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A5D800">
                    <a:lumMod val="50000"/>
                  </a:srgbClr>
                </a:gs>
                <a:gs pos="50000">
                  <a:srgbClr val="A5D800">
                    <a:lumMod val="60000"/>
                    <a:lumOff val="40000"/>
                  </a:srgbClr>
                </a:gs>
                <a:gs pos="100000">
                  <a:srgbClr val="A5D800">
                    <a:lumMod val="5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재직자 전문교육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734374" y="2044395"/>
            <a:ext cx="2016224" cy="1224136"/>
          </a:xfrm>
          <a:prstGeom prst="roundRect">
            <a:avLst>
              <a:gd name="adj" fmla="val 1916"/>
            </a:avLst>
          </a:prstGeom>
          <a:solidFill>
            <a:srgbClr val="320058">
              <a:lumMod val="20000"/>
              <a:lumOff val="8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교육커리큘럼 컨설팅</a:t>
            </a:r>
            <a:endParaRPr kumimoji="0" lang="en-US" altLang="ko-KR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  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및 인프라 지원</a:t>
            </a:r>
            <a:endParaRPr kumimoji="0" lang="en-US" altLang="ko-KR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17" name="Text Box 90"/>
          <p:cNvSpPr txBox="1">
            <a:spLocks noChangeArrowheads="1"/>
          </p:cNvSpPr>
          <p:nvPr/>
        </p:nvSpPr>
        <p:spPr bwMode="auto">
          <a:xfrm>
            <a:off x="4734374" y="2044395"/>
            <a:ext cx="2016224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공공</a:t>
            </a:r>
            <a:r>
              <a:rPr kumimoji="0" lang="en-US" altLang="ko-KR" sz="1800" b="0" i="0" u="none" strike="noStrike" kern="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, </a:t>
            </a:r>
            <a:r>
              <a:rPr kumimoji="0" lang="ko-KR" altLang="en-US" sz="1800" b="0" i="0" u="none" strike="noStrike" kern="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민간 교육기관</a:t>
            </a:r>
          </a:p>
        </p:txBody>
      </p:sp>
      <p:sp>
        <p:nvSpPr>
          <p:cNvPr id="18" name="Text Box 90"/>
          <p:cNvSpPr txBox="1">
            <a:spLocks noChangeArrowheads="1"/>
          </p:cNvSpPr>
          <p:nvPr/>
        </p:nvSpPr>
        <p:spPr bwMode="auto">
          <a:xfrm>
            <a:off x="579108" y="3483155"/>
            <a:ext cx="8208912" cy="383619"/>
          </a:xfrm>
          <a:prstGeom prst="roundRect">
            <a:avLst>
              <a:gd name="adj" fmla="val 7048"/>
            </a:avLst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  <a:ln>
            <a:gradFill>
              <a:gsLst>
                <a:gs pos="0">
                  <a:sysClr val="windowText" lastClr="000000"/>
                </a:gs>
                <a:gs pos="50000">
                  <a:sysClr val="window" lastClr="FFFFFF">
                    <a:lumMod val="75000"/>
                  </a:sysClr>
                </a:gs>
                <a:gs pos="100000">
                  <a:sysClr val="windowText" lastClr="000000"/>
                </a:gs>
              </a:gsLst>
              <a:lin ang="5400000" scaled="0"/>
            </a:gradFill>
          </a:ln>
          <a:effectLst>
            <a:outerShdw blurRad="215900" dir="2700000" algn="tl" rotWithShape="0">
              <a:sysClr val="window" lastClr="FFFFFF"/>
            </a:outerShdw>
          </a:effectLst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80975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빅데이터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 분석활용센터 교육 실습환경 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55980" y="4975255"/>
            <a:ext cx="1811607" cy="3847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30"/>
              </a:rPr>
              <a:t> 실습 인프라</a:t>
            </a:r>
            <a:endParaRPr kumimoji="0" lang="en-US" altLang="ko-KR" sz="1600" b="0" i="0" u="none" strike="noStrike" kern="1200" cap="none" spc="-1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-윤고딕130"/>
              <a:ea typeface="-윤고딕130"/>
            </a:endParaRPr>
          </a:p>
        </p:txBody>
      </p:sp>
      <p:grpSp>
        <p:nvGrpSpPr>
          <p:cNvPr id="20" name="그룹 19"/>
          <p:cNvGrpSpPr>
            <a:grpSpLocks/>
          </p:cNvGrpSpPr>
          <p:nvPr/>
        </p:nvGrpSpPr>
        <p:grpSpPr bwMode="auto">
          <a:xfrm>
            <a:off x="7275852" y="3988611"/>
            <a:ext cx="1008112" cy="1007120"/>
            <a:chOff x="4730573" y="3752675"/>
            <a:chExt cx="1060627" cy="895525"/>
          </a:xfrm>
        </p:grpSpPr>
        <p:grpSp>
          <p:nvGrpSpPr>
            <p:cNvPr id="46" name="Group 75"/>
            <p:cNvGrpSpPr>
              <a:grpSpLocks noChangeAspect="1"/>
            </p:cNvGrpSpPr>
            <p:nvPr/>
          </p:nvGrpSpPr>
          <p:grpSpPr bwMode="auto">
            <a:xfrm>
              <a:off x="4730573" y="3752675"/>
              <a:ext cx="1060627" cy="895525"/>
              <a:chOff x="775367" y="5573133"/>
              <a:chExt cx="1325785" cy="1119406"/>
            </a:xfrm>
          </p:grpSpPr>
          <p:sp>
            <p:nvSpPr>
              <p:cNvPr id="49" name="Rounded Rectangle 76"/>
              <p:cNvSpPr/>
              <p:nvPr/>
            </p:nvSpPr>
            <p:spPr bwMode="auto">
              <a:xfrm>
                <a:off x="775367" y="5573133"/>
                <a:ext cx="1325785" cy="1116950"/>
              </a:xfrm>
              <a:prstGeom prst="roundRect">
                <a:avLst>
                  <a:gd name="adj" fmla="val 9941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</a:srgbClr>
                  </a:gs>
                  <a:gs pos="12000">
                    <a:srgbClr val="1F497D">
                      <a:lumMod val="40000"/>
                      <a:lumOff val="60000"/>
                    </a:srgbClr>
                  </a:gs>
                  <a:gs pos="94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28" tIns="45715" rIns="91428" bIns="45715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57734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-윤고딕130"/>
                  <a:ea typeface="-윤고딕130"/>
                </a:endParaRPr>
              </a:p>
            </p:txBody>
          </p:sp>
          <p:pic>
            <p:nvPicPr>
              <p:cNvPr id="50" name="Picture 77" descr="03base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rgbClr val="475A8D">
                    <a:tint val="45000"/>
                    <a:satMod val="400000"/>
                  </a:srgbClr>
                </a:duotone>
                <a:lum bright="100000"/>
              </a:blip>
              <a:stretch>
                <a:fillRect/>
              </a:stretch>
            </p:blipFill>
            <p:spPr bwMode="auto">
              <a:xfrm>
                <a:off x="820802" y="6141095"/>
                <a:ext cx="1261162" cy="551444"/>
              </a:xfrm>
              <a:prstGeom prst="rect">
                <a:avLst/>
              </a:prstGeom>
            </p:spPr>
          </p:pic>
        </p:grpSp>
        <p:pic>
          <p:nvPicPr>
            <p:cNvPr id="47" name="Picture 3" descr="E:\My Documents\Images\Diamond\png\NORMAL\256\els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3892503"/>
              <a:ext cx="533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53602">
              <a:off x="5246597" y="4186148"/>
              <a:ext cx="373124" cy="37313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50799" dir="5400000" algn="ctr" rotWithShape="0">
                <a:srgbClr val="D6ECFF">
                  <a:alpha val="50000"/>
                </a:srgbClr>
              </a:outerShdw>
            </a:effectLst>
          </p:spPr>
        </p:pic>
      </p:grpSp>
      <p:grpSp>
        <p:nvGrpSpPr>
          <p:cNvPr id="21" name="그룹 20"/>
          <p:cNvGrpSpPr>
            <a:grpSpLocks/>
          </p:cNvGrpSpPr>
          <p:nvPr/>
        </p:nvGrpSpPr>
        <p:grpSpPr bwMode="auto">
          <a:xfrm>
            <a:off x="744323" y="3969374"/>
            <a:ext cx="1049368" cy="1029321"/>
            <a:chOff x="6096000" y="3746372"/>
            <a:chExt cx="1060627" cy="895525"/>
          </a:xfrm>
        </p:grpSpPr>
        <p:grpSp>
          <p:nvGrpSpPr>
            <p:cNvPr id="40" name="Group 96"/>
            <p:cNvGrpSpPr>
              <a:grpSpLocks noChangeAspect="1"/>
            </p:cNvGrpSpPr>
            <p:nvPr/>
          </p:nvGrpSpPr>
          <p:grpSpPr bwMode="auto">
            <a:xfrm>
              <a:off x="6096000" y="3746372"/>
              <a:ext cx="1060627" cy="895525"/>
              <a:chOff x="775367" y="5573133"/>
              <a:chExt cx="1325785" cy="1119406"/>
            </a:xfrm>
          </p:grpSpPr>
          <p:sp>
            <p:nvSpPr>
              <p:cNvPr id="44" name="Rounded Rectangle 97"/>
              <p:cNvSpPr/>
              <p:nvPr/>
            </p:nvSpPr>
            <p:spPr bwMode="auto">
              <a:xfrm>
                <a:off x="775367" y="5573133"/>
                <a:ext cx="1325785" cy="1116950"/>
              </a:xfrm>
              <a:prstGeom prst="roundRect">
                <a:avLst>
                  <a:gd name="adj" fmla="val 9941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</a:srgbClr>
                  </a:gs>
                  <a:gs pos="12000">
                    <a:srgbClr val="1F497D">
                      <a:lumMod val="40000"/>
                      <a:lumOff val="60000"/>
                    </a:srgbClr>
                  </a:gs>
                  <a:gs pos="94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28" tIns="45715" rIns="91428" bIns="45715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57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45" name="Picture 98" descr="03base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rgbClr val="475A8D">
                    <a:tint val="45000"/>
                    <a:satMod val="400000"/>
                  </a:srgbClr>
                </a:duotone>
                <a:lum bright="100000"/>
              </a:blip>
              <a:stretch>
                <a:fillRect/>
              </a:stretch>
            </p:blipFill>
            <p:spPr bwMode="auto">
              <a:xfrm>
                <a:off x="820802" y="6141095"/>
                <a:ext cx="1261162" cy="551444"/>
              </a:xfrm>
              <a:prstGeom prst="rect">
                <a:avLst/>
              </a:prstGeom>
            </p:spPr>
          </p:pic>
        </p:grpSp>
        <p:pic>
          <p:nvPicPr>
            <p:cNvPr id="41" name="Picture 214" descr="Server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29400" y="3893516"/>
              <a:ext cx="391648" cy="518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" descr="C:\Program Files\Microsoft Resource DVD Artwork\DVD_ART\Artwork_Imagery\Shapes and Graphics\Cylinder\MGX 06 Cyinders\MGX Cylinder DARK Gree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87460" y="3962400"/>
              <a:ext cx="341939" cy="41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49" descr="Application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6477064" y="4114744"/>
              <a:ext cx="304851" cy="2953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2" name="직사각형 21"/>
          <p:cNvSpPr/>
          <p:nvPr/>
        </p:nvSpPr>
        <p:spPr>
          <a:xfrm>
            <a:off x="1803244" y="4975255"/>
            <a:ext cx="1811607" cy="3847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30"/>
              </a:rPr>
              <a:t> 커리큘럼</a:t>
            </a:r>
            <a:endParaRPr kumimoji="0" lang="en-US" altLang="ko-KR" sz="1600" b="0" i="0" u="none" strike="noStrike" kern="1200" cap="none" spc="-150" normalizeH="0" baseline="0" noProof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-윤고딕130"/>
              <a:ea typeface="-윤고딕13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93698" y="4975255"/>
            <a:ext cx="2081954" cy="3847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30"/>
              </a:rPr>
              <a:t> 전문 자격제도 운영</a:t>
            </a:r>
            <a:endParaRPr kumimoji="0" lang="en-US" altLang="ko-KR" sz="1600" b="0" i="0" u="none" strike="noStrike" kern="1200" cap="none" spc="-150" normalizeH="0" baseline="0" noProof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-윤고딕130"/>
              <a:ea typeface="-윤고딕130"/>
            </a:endParaRPr>
          </a:p>
        </p:txBody>
      </p:sp>
      <p:grpSp>
        <p:nvGrpSpPr>
          <p:cNvPr id="24" name="그룹 23"/>
          <p:cNvGrpSpPr>
            <a:grpSpLocks/>
          </p:cNvGrpSpPr>
          <p:nvPr/>
        </p:nvGrpSpPr>
        <p:grpSpPr bwMode="auto">
          <a:xfrm>
            <a:off x="5547660" y="3989603"/>
            <a:ext cx="1080120" cy="1007120"/>
            <a:chOff x="762000" y="3746371"/>
            <a:chExt cx="1060627" cy="895526"/>
          </a:xfrm>
        </p:grpSpPr>
        <p:grpSp>
          <p:nvGrpSpPr>
            <p:cNvPr id="34" name="Group 89"/>
            <p:cNvGrpSpPr>
              <a:grpSpLocks noChangeAspect="1"/>
            </p:cNvGrpSpPr>
            <p:nvPr/>
          </p:nvGrpSpPr>
          <p:grpSpPr bwMode="auto">
            <a:xfrm>
              <a:off x="762000" y="3746371"/>
              <a:ext cx="1060627" cy="895526"/>
              <a:chOff x="775367" y="5573130"/>
              <a:chExt cx="1325785" cy="1119407"/>
            </a:xfrm>
          </p:grpSpPr>
          <p:sp>
            <p:nvSpPr>
              <p:cNvPr id="37" name="Rounded Rectangle 90"/>
              <p:cNvSpPr/>
              <p:nvPr/>
            </p:nvSpPr>
            <p:spPr bwMode="auto">
              <a:xfrm>
                <a:off x="775367" y="5573130"/>
                <a:ext cx="1325785" cy="1116951"/>
              </a:xfrm>
              <a:prstGeom prst="roundRect">
                <a:avLst>
                  <a:gd name="adj" fmla="val 9941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</a:srgbClr>
                  </a:gs>
                  <a:gs pos="12000">
                    <a:srgbClr val="1F497D">
                      <a:lumMod val="40000"/>
                      <a:lumOff val="60000"/>
                    </a:srgbClr>
                  </a:gs>
                  <a:gs pos="94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1428" tIns="45715" rIns="91428" bIns="45715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57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8" name="Picture 91" descr="03base.png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rgbClr val="475A8D">
                    <a:tint val="45000"/>
                    <a:satMod val="400000"/>
                  </a:srgbClr>
                </a:duotone>
                <a:lum bright="100000"/>
              </a:blip>
              <a:stretch>
                <a:fillRect/>
              </a:stretch>
            </p:blipFill>
            <p:spPr bwMode="auto">
              <a:xfrm>
                <a:off x="820802" y="6141095"/>
                <a:ext cx="1261162" cy="551442"/>
              </a:xfrm>
              <a:prstGeom prst="rect">
                <a:avLst/>
              </a:prstGeom>
            </p:spPr>
          </p:pic>
          <p:pic>
            <p:nvPicPr>
              <p:cNvPr id="39" name="Picture 224" descr="Internet.pn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77497" y="5685423"/>
                <a:ext cx="655121" cy="633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5" name="Picture 4" descr="E:\My Documents\Images\Diamond\png\NORMAL\256\focus_group_256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43000" y="3962400"/>
              <a:ext cx="533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5" descr="C:\Users\Simona\Documents\Work\Misc\DVD_ART 29\Artwork_Imagery\Shapes and Graphics\Arrows - arrow\Curved\loop process arrows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90600" y="4202768"/>
              <a:ext cx="405282" cy="293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직사각형 24"/>
          <p:cNvSpPr/>
          <p:nvPr/>
        </p:nvSpPr>
        <p:spPr>
          <a:xfrm>
            <a:off x="5186933" y="4975255"/>
            <a:ext cx="1811607" cy="3847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30"/>
              </a:rPr>
              <a:t> 전문 강사 풀</a:t>
            </a:r>
            <a:endParaRPr kumimoji="0" lang="en-US" altLang="ko-KR" sz="1600" b="0" i="0" u="none" strike="noStrike" kern="1200" cap="none" spc="-150" normalizeH="0" baseline="0" noProof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-윤고딕130"/>
              <a:ea typeface="-윤고딕13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739739" y="4975255"/>
            <a:ext cx="1984141" cy="3847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1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30"/>
              </a:rPr>
              <a:t> </a:t>
            </a:r>
            <a:r>
              <a:rPr kumimoji="0" lang="ko-KR" altLang="en-US" sz="1600" b="0" i="0" u="none" strike="noStrike" kern="1200" cap="none" spc="-150" normalizeH="0" baseline="0" noProof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-윤고딕130"/>
                <a:ea typeface="-윤고딕130"/>
              </a:rPr>
              <a:t>일자리 연계 시스템</a:t>
            </a:r>
            <a:endParaRPr kumimoji="0" lang="en-US" altLang="ko-KR" sz="1600" b="0" i="0" u="none" strike="noStrike" kern="1200" cap="none" spc="-150" normalizeH="0" baseline="0" noProof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-윤고딕130"/>
              <a:ea typeface="-윤고딕130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302281" y="4179234"/>
            <a:ext cx="946142" cy="936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373601" lon="0" rev="0"/>
            </a:camera>
            <a:lightRig rig="balanced" dir="t">
              <a:rot lat="0" lon="0" rev="9000000"/>
            </a:lightRig>
          </a:scene3d>
          <a:sp3d extrusionH="152400" prstMaterial="clear"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4035492" y="4179234"/>
            <a:ext cx="946142" cy="936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  <a:scene3d>
            <a:camera prst="perspectiveRelaxed">
              <a:rot lat="17373601" lon="0" rev="0"/>
            </a:camera>
            <a:lightRig rig="balanced" dir="t">
              <a:rot lat="0" lon="0" rev="9000000"/>
            </a:lightRig>
          </a:scene3d>
          <a:sp3d extrusionH="152400" prstMaterial="clear"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7587" y="3988611"/>
            <a:ext cx="1291841" cy="98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" descr="G:\★Clipart★\입체아이콘\인증\340825 [Converted]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79508" y="4060619"/>
            <a:ext cx="635967" cy="842812"/>
          </a:xfrm>
          <a:prstGeom prst="rect">
            <a:avLst/>
          </a:prstGeom>
          <a:noFill/>
        </p:spPr>
      </p:pic>
      <p:sp>
        <p:nvSpPr>
          <p:cNvPr id="31" name="모서리가 둥근 직사각형 30"/>
          <p:cNvSpPr/>
          <p:nvPr/>
        </p:nvSpPr>
        <p:spPr>
          <a:xfrm>
            <a:off x="6843804" y="2044395"/>
            <a:ext cx="1944216" cy="1224136"/>
          </a:xfrm>
          <a:prstGeom prst="roundRect">
            <a:avLst>
              <a:gd name="adj" fmla="val 1916"/>
            </a:avLst>
          </a:prstGeom>
          <a:solidFill>
            <a:srgbClr val="4E5B6F">
              <a:lumMod val="20000"/>
              <a:lumOff val="8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none" lIns="72000" tIns="432000" rIns="7200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분석 </a:t>
            </a:r>
            <a:r>
              <a:rPr kumimoji="0" lang="ko-KR" altLang="en-US" sz="1600" b="0" i="0" u="none" strike="noStrike" kern="1200" cap="none" spc="-50" normalizeH="0" baseline="0" noProof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스킬을</a:t>
            </a: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 갖춘 </a:t>
            </a:r>
            <a:endParaRPr kumimoji="0" lang="en-US" altLang="ko-KR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우수인력을 발굴하여</a:t>
            </a:r>
            <a:endParaRPr kumimoji="0" lang="en-US" altLang="ko-KR" sz="16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일자리 창출과 연계</a:t>
            </a:r>
            <a:endParaRPr kumimoji="0" lang="en-US" altLang="ko-KR" sz="1400" b="0" i="0" u="none" strike="noStrike" kern="120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32" name="Text Box 90"/>
          <p:cNvSpPr txBox="1">
            <a:spLocks noChangeArrowheads="1"/>
          </p:cNvSpPr>
          <p:nvPr/>
        </p:nvSpPr>
        <p:spPr bwMode="auto">
          <a:xfrm>
            <a:off x="6843804" y="2044395"/>
            <a:ext cx="1944216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E5B6F">
                  <a:lumMod val="60000"/>
                  <a:lumOff val="40000"/>
                </a:srgbClr>
              </a:gs>
              <a:gs pos="44000">
                <a:srgbClr val="4E5B6F"/>
              </a:gs>
              <a:gs pos="52000">
                <a:srgbClr val="4E5B6F">
                  <a:lumMod val="75000"/>
                </a:srgbClr>
              </a:gs>
              <a:gs pos="100000">
                <a:srgbClr val="4E5B6F">
                  <a:lumMod val="60000"/>
                  <a:lumOff val="40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4E5B6F"/>
                </a:gs>
                <a:gs pos="50000">
                  <a:srgbClr val="4E5B6F">
                    <a:lumMod val="20000"/>
                    <a:lumOff val="80000"/>
                  </a:srgbClr>
                </a:gs>
                <a:gs pos="100000">
                  <a:srgbClr val="4E5B6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80975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" lastClr="FFFFFF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분석 경진대회</a:t>
            </a:r>
          </a:p>
        </p:txBody>
      </p:sp>
      <p:sp>
        <p:nvSpPr>
          <p:cNvPr id="33" name="TextBox 78"/>
          <p:cNvSpPr txBox="1"/>
          <p:nvPr/>
        </p:nvSpPr>
        <p:spPr>
          <a:xfrm>
            <a:off x="683215" y="5608791"/>
            <a:ext cx="7384725" cy="32403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1750">
              <a:bevelT w="0" prst="artDeco"/>
              <a:contourClr>
                <a:schemeClr val="tx1"/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77800" algn="ctr" defTabSz="1330325" rtl="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10</a:t>
            </a: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월부터 </a:t>
            </a: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6</a:t>
            </a: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개 대학 </a:t>
            </a: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150</a:t>
            </a: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여명</a:t>
            </a: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, DB</a:t>
            </a: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전문자 포럼 </a:t>
            </a: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80</a:t>
            </a: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여명이 실습 교육 인프라 이용 중이며</a:t>
            </a:r>
            <a:endParaRPr kumimoji="1" lang="en-US" altLang="ko-KR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nmed"/>
              <a:ea typeface="-윤고딕130"/>
              <a:cs typeface="Tahoma" pitchFamily="34" charset="0"/>
            </a:endParaRPr>
          </a:p>
          <a:p>
            <a:pPr marL="0" marR="0" lvl="0" indent="-177800" algn="l" defTabSz="1330325" rtl="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 </a:t>
            </a:r>
            <a:r>
              <a:rPr kumimoji="1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’14</a:t>
            </a:r>
            <a:r>
              <a:rPr kumimoji="1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nmed"/>
                <a:ea typeface="-윤고딕130"/>
                <a:cs typeface="Tahoma" pitchFamily="34" charset="0"/>
              </a:rPr>
              <a:t>년 전국 대학 수요조사 후 확대 지원 계획</a:t>
            </a:r>
            <a:endParaRPr kumimoji="1" lang="ko-KR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nmed"/>
              <a:ea typeface="-윤고딕13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50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27584" y="5274"/>
            <a:ext cx="8316416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</a:t>
            </a:r>
            <a:r>
              <a:rPr lang="en-US" altLang="ko-KR" dirty="0" smtClean="0">
                <a:latin typeface="HY견고딕"/>
                <a:ea typeface="HY견고딕"/>
              </a:rPr>
              <a:t>: </a:t>
            </a:r>
            <a:r>
              <a:rPr lang="ko-KR" altLang="en-US" dirty="0" err="1" smtClean="0">
                <a:solidFill>
                  <a:srgbClr val="C00000"/>
                </a:solidFill>
                <a:latin typeface="HY견고딕"/>
                <a:ea typeface="HY견고딕"/>
              </a:rPr>
              <a:t>빅데이터사업</a:t>
            </a:r>
            <a:r>
              <a:rPr lang="ko-KR" altLang="en-US" dirty="0" smtClean="0">
                <a:solidFill>
                  <a:srgbClr val="C00000"/>
                </a:solidFill>
                <a:latin typeface="HY견고딕"/>
                <a:ea typeface="HY견고딕"/>
              </a:rPr>
              <a:t> 컨설팅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3872" y="980728"/>
            <a:ext cx="831625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1200"/>
              </a:spcAft>
              <a:buSzPct val="100000"/>
              <a:defRPr/>
            </a:pP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공공</a:t>
            </a:r>
            <a:r>
              <a:rPr kumimoji="0" lang="en-US" altLang="ko-KR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, </a:t>
            </a: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민간 대상 </a:t>
            </a:r>
            <a:r>
              <a:rPr kumimoji="0" lang="ko-KR" altLang="en-US" sz="2800" dirty="0" err="1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빅데이터</a:t>
            </a: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활용 노하우를 전수하고</a:t>
            </a:r>
            <a:r>
              <a:rPr kumimoji="0" lang="en-US" altLang="ko-KR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, </a:t>
            </a:r>
          </a:p>
          <a:p>
            <a:pPr algn="ctr" fontAlgn="auto">
              <a:lnSpc>
                <a:spcPts val="2000"/>
              </a:lnSpc>
              <a:spcAft>
                <a:spcPts val="1200"/>
              </a:spcAft>
              <a:buSzPct val="100000"/>
              <a:defRPr/>
            </a:pP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사업화 지원 컨설팅을 수행하여 조기 시장 확대 지원</a:t>
            </a:r>
            <a:endParaRPr kumimoji="0" lang="en-US" altLang="ko-KR" sz="280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539552" y="2222867"/>
            <a:ext cx="2592288" cy="3888432"/>
          </a:xfrm>
          <a:prstGeom prst="roundRect">
            <a:avLst>
              <a:gd name="adj" fmla="val 1916"/>
            </a:avLst>
          </a:prstGeom>
          <a:solidFill>
            <a:srgbClr val="D6ECFF">
              <a:lumMod val="9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윤고딕130"/>
                <a:ea typeface="-윤고딕120"/>
              </a:rPr>
              <a:t> </a:t>
            </a:r>
            <a:r>
              <a:rPr kumimoji="0" lang="ko-KR" altLang="en-US" sz="1600" b="0" i="0" u="none" strike="noStrike" kern="0" cap="none" spc="-5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빅데이터</a:t>
            </a:r>
            <a:r>
              <a:rPr kumimoji="0" lang="ko-KR" altLang="en-US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 도입이 시급한 </a:t>
            </a:r>
            <a:endParaRPr kumimoji="0" lang="en-US" altLang="ko-KR" sz="16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-윤고딕130"/>
              <a:ea typeface="-윤고딕13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공공</a:t>
            </a:r>
            <a:r>
              <a:rPr kumimoji="0" lang="en-US" altLang="ko-KR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, </a:t>
            </a:r>
            <a:r>
              <a:rPr kumimoji="0" lang="ko-KR" altLang="en-US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민간 우선 추진</a:t>
            </a:r>
          </a:p>
        </p:txBody>
      </p:sp>
      <p:sp>
        <p:nvSpPr>
          <p:cNvPr id="53" name="Text Box 90"/>
          <p:cNvSpPr txBox="1">
            <a:spLocks noChangeArrowheads="1"/>
          </p:cNvSpPr>
          <p:nvPr/>
        </p:nvSpPr>
        <p:spPr bwMode="auto">
          <a:xfrm>
            <a:off x="539552" y="2222867"/>
            <a:ext cx="2592288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kumimoji="0" lang="ko-KR" altLang="en-US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공공</a:t>
            </a:r>
            <a:r>
              <a:rPr kumimoji="0" lang="en-US" altLang="ko-KR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, </a:t>
            </a:r>
            <a:r>
              <a:rPr kumimoji="0" lang="ko-KR" altLang="en-US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민간 사업화 컨설팅</a:t>
            </a:r>
            <a:endParaRPr kumimoji="0" lang="en-US" altLang="ko-KR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3275856" y="2222867"/>
            <a:ext cx="2592288" cy="3888432"/>
          </a:xfrm>
          <a:prstGeom prst="roundRect">
            <a:avLst>
              <a:gd name="adj" fmla="val 1916"/>
            </a:avLst>
          </a:prstGeom>
          <a:solidFill>
            <a:srgbClr val="A5D800">
              <a:lumMod val="40000"/>
              <a:lumOff val="6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-5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빅데이터</a:t>
            </a:r>
            <a:r>
              <a:rPr kumimoji="0" lang="ko-KR" altLang="en-US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 도입에 관심이 있는 공공</a:t>
            </a:r>
            <a:r>
              <a:rPr kumimoji="0" lang="en-US" altLang="ko-KR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·</a:t>
            </a:r>
            <a:r>
              <a:rPr kumimoji="0" lang="ko-KR" altLang="en-US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민간 지원</a:t>
            </a:r>
          </a:p>
        </p:txBody>
      </p:sp>
      <p:sp>
        <p:nvSpPr>
          <p:cNvPr id="55" name="Text Box 90"/>
          <p:cNvSpPr txBox="1">
            <a:spLocks noChangeArrowheads="1"/>
          </p:cNvSpPr>
          <p:nvPr/>
        </p:nvSpPr>
        <p:spPr bwMode="auto">
          <a:xfrm>
            <a:off x="3275856" y="2222867"/>
            <a:ext cx="2592288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A5D800"/>
              </a:gs>
              <a:gs pos="44000">
                <a:srgbClr val="A5D800">
                  <a:lumMod val="75000"/>
                </a:srgbClr>
              </a:gs>
              <a:gs pos="52000">
                <a:srgbClr val="A5D800">
                  <a:lumMod val="50000"/>
                </a:srgbClr>
              </a:gs>
              <a:gs pos="100000">
                <a:srgbClr val="A5D800">
                  <a:lumMod val="7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A5D800">
                    <a:lumMod val="50000"/>
                  </a:srgbClr>
                </a:gs>
                <a:gs pos="50000">
                  <a:srgbClr val="A5D800">
                    <a:lumMod val="60000"/>
                    <a:lumOff val="40000"/>
                  </a:srgbClr>
                </a:gs>
                <a:gs pos="100000">
                  <a:srgbClr val="A5D800">
                    <a:lumMod val="5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-5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빅데이터</a:t>
            </a:r>
            <a:r>
              <a:rPr kumimoji="0" lang="ko-KR" altLang="en-US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 활용</a:t>
            </a:r>
            <a:r>
              <a:rPr kumimoji="0" lang="en-US" altLang="ko-KR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 </a:t>
            </a:r>
            <a:r>
              <a:rPr kumimoji="0" lang="ko-KR" altLang="en-US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역량진단</a:t>
            </a:r>
            <a:endParaRPr kumimoji="0" lang="en-US" altLang="ko-KR" sz="18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6012160" y="2222867"/>
            <a:ext cx="2592288" cy="3888432"/>
          </a:xfrm>
          <a:prstGeom prst="roundRect">
            <a:avLst>
              <a:gd name="adj" fmla="val 1916"/>
            </a:avLst>
          </a:prstGeom>
          <a:solidFill>
            <a:srgbClr val="320058">
              <a:lumMod val="20000"/>
              <a:lumOff val="8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1</a:t>
            </a:r>
            <a:r>
              <a:rPr kumimoji="0" lang="ko-KR" altLang="en-US" sz="16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-윤고딕130"/>
                <a:ea typeface="-윤고딕130"/>
                <a:cs typeface="Arial" panose="020B0604020202020204" pitchFamily="34" charset="0"/>
              </a:rPr>
              <a:t>인 창조기업 등 중소기업의 창의적 아이디어 비즈니스화</a:t>
            </a:r>
          </a:p>
        </p:txBody>
      </p:sp>
      <p:sp>
        <p:nvSpPr>
          <p:cNvPr id="57" name="Text Box 90"/>
          <p:cNvSpPr txBox="1">
            <a:spLocks noChangeArrowheads="1"/>
          </p:cNvSpPr>
          <p:nvPr/>
        </p:nvSpPr>
        <p:spPr bwMode="auto">
          <a:xfrm>
            <a:off x="6012160" y="2222867"/>
            <a:ext cx="2592288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중소기업</a:t>
            </a:r>
            <a:r>
              <a:rPr kumimoji="0" lang="en-US" altLang="ko-KR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 </a:t>
            </a:r>
            <a:r>
              <a:rPr kumimoji="0" lang="ko-KR" altLang="en-US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기술지원</a:t>
            </a:r>
            <a:endParaRPr kumimoji="0" lang="en-US" altLang="ko-KR" sz="18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  <a:cs typeface="HY헤드라인M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539552" y="4962073"/>
            <a:ext cx="259811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수요조사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(7.22-31) 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결과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, 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총 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50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여 기관으로부터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 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60</a:t>
            </a:r>
            <a:r>
              <a:rPr kumimoji="0" lang="ko-KR" altLang="en-US" sz="1600" b="0" spc="-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여개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 과제 접수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(’13</a:t>
            </a:r>
            <a:r>
              <a:rPr kumimoji="0" lang="ko-KR" altLang="en-US" sz="14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년도 </a:t>
            </a:r>
            <a:r>
              <a:rPr kumimoji="0" lang="en-US" altLang="ko-KR" sz="14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4</a:t>
            </a:r>
            <a:r>
              <a:rPr kumimoji="0" lang="ko-KR" altLang="en-US" sz="14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개 사업화 컨설팅 수행</a:t>
            </a:r>
            <a:r>
              <a:rPr kumimoji="0" lang="en-US" altLang="ko-KR" sz="14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)</a:t>
            </a:r>
            <a:endParaRPr kumimoji="0" lang="ko-KR" altLang="en-US" sz="1400" b="0" spc="-5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012160" y="4962073"/>
            <a:ext cx="2598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국내 전문 컨설팅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가능 인력 풀 구성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·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운영하여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수요에 따라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맞춤형 기술 컨설팅 수행</a:t>
            </a:r>
            <a:endParaRPr kumimoji="0" lang="ko-KR" altLang="en-US" sz="1600" b="0" spc="-5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272942" y="4962073"/>
            <a:ext cx="2598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’13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년도 가이드를 마련하여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 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’14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년부터 공공</a:t>
            </a:r>
            <a:r>
              <a:rPr kumimoji="0" lang="en-US" altLang="ko-KR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, 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민간 </a:t>
            </a:r>
            <a:endParaRPr kumimoji="0" lang="en-US" altLang="ko-KR" sz="1600" b="0" spc="-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spc="-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빅데이터</a:t>
            </a:r>
            <a:r>
              <a:rPr kumimoji="0" lang="ko-KR" altLang="en-US" sz="1600" b="0" spc="-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000000"/>
                </a:solidFill>
                <a:latin typeface="Dinmed"/>
                <a:ea typeface="-윤고딕130"/>
                <a:cs typeface="Arial" panose="020B0604020202020204" pitchFamily="34" charset="0"/>
              </a:rPr>
              <a:t> 도입 활용 지원</a:t>
            </a:r>
            <a:endParaRPr kumimoji="0" lang="ko-KR" altLang="en-US" sz="1600" b="0" spc="-5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latin typeface="Dinmed"/>
              <a:ea typeface="-윤고딕130"/>
              <a:cs typeface="Arial" panose="020B0604020202020204" pitchFamily="34" charset="0"/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539552" y="3879053"/>
            <a:ext cx="2592288" cy="936102"/>
          </a:xfrm>
          <a:prstGeom prst="roundRect">
            <a:avLst>
              <a:gd name="adj" fmla="val 3053"/>
            </a:avLst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  <a:ln>
            <a:gradFill>
              <a:gsLst>
                <a:gs pos="0">
                  <a:sysClr val="windowText" lastClr="000000"/>
                </a:gs>
                <a:gs pos="50000">
                  <a:sysClr val="window" lastClr="FFFFFF">
                    <a:lumMod val="75000"/>
                  </a:sysClr>
                </a:gs>
                <a:gs pos="100000">
                  <a:sysClr val="windowText" lastClr="000000"/>
                </a:gs>
              </a:gsLst>
              <a:lin ang="5400000" scaled="0"/>
            </a:gradFill>
          </a:ln>
          <a:effectLst>
            <a:outerShdw blurRad="215900" dir="2700000" algn="tl" rotWithShape="0">
              <a:sysClr val="window" lastClr="FFFFFF"/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서비스기획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,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데이터분석</a:t>
            </a:r>
            <a:r>
              <a:rPr kumimoji="0" lang="en-US" altLang="ko-KR" sz="18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, </a:t>
            </a:r>
          </a:p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FF00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사업화 방안 수립</a:t>
            </a:r>
          </a:p>
        </p:txBody>
      </p:sp>
      <p:sp>
        <p:nvSpPr>
          <p:cNvPr id="62" name="모서리가 둥근 직사각형 61"/>
          <p:cNvSpPr/>
          <p:nvPr/>
        </p:nvSpPr>
        <p:spPr>
          <a:xfrm>
            <a:off x="3275856" y="3879053"/>
            <a:ext cx="2592288" cy="936102"/>
          </a:xfrm>
          <a:prstGeom prst="roundRect">
            <a:avLst>
              <a:gd name="adj" fmla="val 3053"/>
            </a:avLst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  <a:ln>
            <a:gradFill>
              <a:gsLst>
                <a:gs pos="0">
                  <a:sysClr val="windowText" lastClr="000000"/>
                </a:gs>
                <a:gs pos="50000">
                  <a:sysClr val="window" lastClr="FFFFFF">
                    <a:lumMod val="75000"/>
                  </a:sysClr>
                </a:gs>
                <a:gs pos="100000">
                  <a:sysClr val="windowText" lastClr="000000"/>
                </a:gs>
              </a:gsLst>
              <a:lin ang="5400000" scaled="0"/>
            </a:gradFill>
          </a:ln>
          <a:effectLst>
            <a:outerShdw blurRad="215900" dir="2700000" algn="tl" rotWithShape="0">
              <a:sysClr val="window" lastClr="FFFFFF"/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빅데이터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 도입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,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활용 </a:t>
            </a:r>
            <a:r>
              <a:rPr kumimoji="0" lang="ko-KR" altLang="en-US" sz="24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FF00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가이드 마련</a:t>
            </a:r>
          </a:p>
        </p:txBody>
      </p:sp>
      <p:sp>
        <p:nvSpPr>
          <p:cNvPr id="63" name="모서리가 둥근 직사각형 62"/>
          <p:cNvSpPr/>
          <p:nvPr/>
        </p:nvSpPr>
        <p:spPr>
          <a:xfrm>
            <a:off x="6012160" y="3879053"/>
            <a:ext cx="2592288" cy="936102"/>
          </a:xfrm>
          <a:prstGeom prst="roundRect">
            <a:avLst>
              <a:gd name="adj" fmla="val 3053"/>
            </a:avLst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  <a:ln>
            <a:gradFill>
              <a:gsLst>
                <a:gs pos="0">
                  <a:sysClr val="windowText" lastClr="000000"/>
                </a:gs>
                <a:gs pos="50000">
                  <a:sysClr val="window" lastClr="FFFFFF">
                    <a:lumMod val="75000"/>
                  </a:sysClr>
                </a:gs>
                <a:gs pos="100000">
                  <a:sysClr val="windowText" lastClr="000000"/>
                </a:gs>
              </a:gsLst>
              <a:lin ang="5400000" scaled="0"/>
            </a:gradFill>
          </a:ln>
          <a:effectLst>
            <a:outerShdw blurRad="215900" dir="2700000" algn="tl" rotWithShape="0">
              <a:sysClr val="window" lastClr="FFFFFF"/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중소기업 애로사항에 대한 </a:t>
            </a:r>
            <a:r>
              <a:rPr kumimoji="0" lang="ko-KR" altLang="en-US" sz="24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FF00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기술지원</a:t>
            </a:r>
          </a:p>
        </p:txBody>
      </p:sp>
      <p:sp>
        <p:nvSpPr>
          <p:cNvPr id="64" name="아래쪽 화살표 63"/>
          <p:cNvSpPr/>
          <p:nvPr/>
        </p:nvSpPr>
        <p:spPr>
          <a:xfrm>
            <a:off x="1547664" y="3158971"/>
            <a:ext cx="576064" cy="648072"/>
          </a:xfrm>
          <a:prstGeom prst="downArrow">
            <a:avLst>
              <a:gd name="adj1" fmla="val 60451"/>
              <a:gd name="adj2" fmla="val 41601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D6ECFF">
                  <a:lumMod val="5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65" name="아래쪽 화살표 64"/>
          <p:cNvSpPr/>
          <p:nvPr/>
        </p:nvSpPr>
        <p:spPr>
          <a:xfrm>
            <a:off x="4283968" y="3158971"/>
            <a:ext cx="576064" cy="648072"/>
          </a:xfrm>
          <a:prstGeom prst="downArrow">
            <a:avLst>
              <a:gd name="adj1" fmla="val 60451"/>
              <a:gd name="adj2" fmla="val 41601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A5D800">
                  <a:lumMod val="5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66" name="아래쪽 화살표 65"/>
          <p:cNvSpPr/>
          <p:nvPr/>
        </p:nvSpPr>
        <p:spPr>
          <a:xfrm>
            <a:off x="7020272" y="3158971"/>
            <a:ext cx="576064" cy="648072"/>
          </a:xfrm>
          <a:prstGeom prst="downArrow">
            <a:avLst>
              <a:gd name="adj1" fmla="val 60451"/>
              <a:gd name="adj2" fmla="val 41601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</p:spTree>
    <p:extLst>
      <p:ext uri="{BB962C8B-B14F-4D97-AF65-F5344CB8AC3E}">
        <p14:creationId xmlns:p14="http://schemas.microsoft.com/office/powerpoint/2010/main" val="2308733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 smtClean="0"/>
              <a:pPr/>
              <a:t>43</a:t>
            </a:fld>
            <a:endParaRPr lang="en-US" dirty="0"/>
          </a:p>
        </p:txBody>
      </p:sp>
      <p:sp>
        <p:nvSpPr>
          <p:cNvPr id="95" name="제목 1"/>
          <p:cNvSpPr>
            <a:spLocks noGrp="1"/>
          </p:cNvSpPr>
          <p:nvPr>
            <p:ph type="title"/>
          </p:nvPr>
        </p:nvSpPr>
        <p:spPr>
          <a:xfrm>
            <a:off x="899592" y="76708"/>
            <a:ext cx="8392852" cy="634082"/>
          </a:xfrm>
        </p:spPr>
        <p:txBody>
          <a:bodyPr/>
          <a:lstStyle/>
          <a:p>
            <a:r>
              <a:rPr lang="ko-KR" altLang="en-US" sz="3000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3000" dirty="0" smtClean="0">
                <a:latin typeface="HY견고딕" pitchFamily="18" charset="-127"/>
                <a:ea typeface="HY견고딕" pitchFamily="18" charset="-127"/>
              </a:rPr>
              <a:t> 전문인력 양성과 지식기반 일자리창출</a:t>
            </a:r>
            <a:endParaRPr lang="ko-KR" altLang="en-US" sz="3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42094" cy="59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468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817240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</a:t>
            </a:r>
            <a:r>
              <a:rPr lang="en-US" altLang="ko-KR" dirty="0" smtClean="0">
                <a:latin typeface="HY견고딕"/>
                <a:ea typeface="HY견고딕"/>
              </a:rPr>
              <a:t>: </a:t>
            </a:r>
            <a:r>
              <a:rPr lang="ko-KR" altLang="en-US" dirty="0" smtClean="0">
                <a:solidFill>
                  <a:srgbClr val="C00000"/>
                </a:solidFill>
                <a:latin typeface="HY견고딕"/>
                <a:ea typeface="HY견고딕"/>
              </a:rPr>
              <a:t>데이터뱅크 구축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95536" y="3068961"/>
            <a:ext cx="1981200" cy="2030413"/>
            <a:chOff x="-2196752" y="2996952"/>
            <a:chExt cx="1981200" cy="2030413"/>
          </a:xfrm>
        </p:grpSpPr>
        <p:pic>
          <p:nvPicPr>
            <p:cNvPr id="7" name="Picture 6" descr="G:\★Clipart★\입체아이콘\디지털\511817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196752" y="2996952"/>
              <a:ext cx="1981200" cy="2030413"/>
            </a:xfrm>
            <a:prstGeom prst="rect">
              <a:avLst/>
            </a:prstGeom>
            <a:noFill/>
          </p:spPr>
        </p:pic>
        <p:pic>
          <p:nvPicPr>
            <p:cNvPr id="8" name="Picture 7" descr="G:\★Clipart★\입체아이콘\디지털\292110-1.png"/>
            <p:cNvPicPr>
              <a:picLocks noChangeAspect="1" noChangeArrowheads="1"/>
            </p:cNvPicPr>
            <p:nvPr/>
          </p:nvPicPr>
          <p:blipFill>
            <a:blip r:embed="rId3" cstate="print"/>
            <a:srcRect l="6366" t="7138" r="5679" b="6345"/>
            <a:stretch>
              <a:fillRect/>
            </a:stretch>
          </p:blipFill>
          <p:spPr bwMode="auto">
            <a:xfrm>
              <a:off x="-2138513" y="3056466"/>
              <a:ext cx="1867579" cy="1354668"/>
            </a:xfrm>
            <a:prstGeom prst="roundRect">
              <a:avLst>
                <a:gd name="adj" fmla="val 1542"/>
              </a:avLst>
            </a:prstGeom>
            <a:noFill/>
          </p:spPr>
        </p:pic>
      </p:grpSp>
      <p:sp>
        <p:nvSpPr>
          <p:cNvPr id="9" name="오각형 8"/>
          <p:cNvSpPr/>
          <p:nvPr/>
        </p:nvSpPr>
        <p:spPr>
          <a:xfrm rot="10800000" flipH="1">
            <a:off x="2699793" y="2204864"/>
            <a:ext cx="1512167" cy="4032448"/>
          </a:xfrm>
          <a:prstGeom prst="homePlate">
            <a:avLst>
              <a:gd name="adj" fmla="val 28289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D6ECFF">
                  <a:lumMod val="50000"/>
                  <a:alpha val="5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98072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SzPct val="100000"/>
              <a:defRPr/>
            </a:pP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활용 가치가 있는 공공</a:t>
            </a:r>
            <a:r>
              <a:rPr kumimoji="0" lang="en-US" altLang="ko-KR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, </a:t>
            </a: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민간 테스트 데이터를 </a:t>
            </a:r>
            <a:endParaRPr kumimoji="0" lang="en-US" altLang="ko-KR" sz="28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algn="ctr" fontAlgn="auto">
              <a:spcAft>
                <a:spcPts val="0"/>
              </a:spcAft>
              <a:buSzPct val="100000"/>
              <a:defRPr/>
            </a:pPr>
            <a:r>
              <a:rPr kumimoji="0" lang="ko-KR" altLang="en-US" sz="28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지속적으로 확충하고 산업 활성화 및 인력양성에 활용</a:t>
            </a:r>
            <a:endParaRPr kumimoji="0" lang="en-US" altLang="ko-KR" sz="280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83568" y="3356993"/>
            <a:ext cx="1454170" cy="94508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extrusionH="57150" contourW="50800">
              <a:bevelT w="0" prst="coolSlant"/>
              <a:contourClr>
                <a:schemeClr val="tx1"/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30325" eaLnBrk="0" fontAlgn="auto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kumimoji="0" lang="en-US" altLang="ko-KR" sz="4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203200" dir="2700000" algn="tl" rotWithShape="0">
                    <a:prstClr val="black"/>
                  </a:outerShdw>
                </a:effectLst>
                <a:latin typeface="Dinmed"/>
                <a:ea typeface="-윤고딕130"/>
                <a:cs typeface="+mj-cs"/>
              </a:rPr>
              <a:t>Big</a:t>
            </a:r>
          </a:p>
          <a:p>
            <a:pPr algn="ctr" defTabSz="1330325" eaLnBrk="0" fontAlgn="auto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kumimoji="0" lang="en-US" altLang="ko-KR" sz="4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203200" dir="2700000" algn="tl" rotWithShape="0">
                    <a:prstClr val="black"/>
                  </a:outerShdw>
                </a:effectLst>
                <a:latin typeface="Dinmed"/>
                <a:ea typeface="-윤고딕130"/>
                <a:cs typeface="+mj-cs"/>
              </a:rPr>
              <a:t>Data</a:t>
            </a:r>
            <a:endParaRPr kumimoji="0" lang="ko-KR" altLang="en-US" sz="48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glow rad="63500">
                  <a:prstClr val="black">
                    <a:alpha val="40000"/>
                  </a:prstClr>
                </a:glow>
                <a:outerShdw blurRad="203200" dir="2700000" algn="tl" rotWithShape="0">
                  <a:prstClr val="black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339752" y="2348880"/>
            <a:ext cx="1656184" cy="3741118"/>
            <a:chOff x="2664908" y="2492896"/>
            <a:chExt cx="1703594" cy="3741118"/>
          </a:xfrm>
        </p:grpSpPr>
        <p:sp>
          <p:nvSpPr>
            <p:cNvPr id="13" name="Text Box 228"/>
            <p:cNvSpPr txBox="1">
              <a:spLocks noChangeArrowheads="1"/>
            </p:cNvSpPr>
            <p:nvPr/>
          </p:nvSpPr>
          <p:spPr bwMode="auto">
            <a:xfrm>
              <a:off x="2821450" y="2492896"/>
              <a:ext cx="139051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기관간 협력</a:t>
              </a:r>
            </a:p>
          </p:txBody>
        </p:sp>
        <p:sp>
          <p:nvSpPr>
            <p:cNvPr id="14" name="Text Box 228"/>
            <p:cNvSpPr txBox="1">
              <a:spLocks noChangeArrowheads="1"/>
            </p:cNvSpPr>
            <p:nvPr/>
          </p:nvSpPr>
          <p:spPr bwMode="auto">
            <a:xfrm>
              <a:off x="2749442" y="3895276"/>
              <a:ext cx="1534526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시범사업 연계</a:t>
              </a:r>
              <a:endParaRPr kumimoji="0" lang="en-US" altLang="ko-KR" sz="16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endParaRPr>
            </a:p>
          </p:txBody>
        </p:sp>
        <p:sp>
          <p:nvSpPr>
            <p:cNvPr id="15" name="Text Box 228"/>
            <p:cNvSpPr txBox="1">
              <a:spLocks noChangeArrowheads="1"/>
            </p:cNvSpPr>
            <p:nvPr/>
          </p:nvSpPr>
          <p:spPr bwMode="auto">
            <a:xfrm>
              <a:off x="2749442" y="4539652"/>
              <a:ext cx="1534526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Web </a:t>
              </a:r>
              <a:r>
                <a:rPr kumimoji="0" lang="ko-KR" altLang="en-US" sz="1600" b="0" kern="0" spc="-50" dirty="0" err="1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크롤링</a:t>
              </a:r>
              <a:endParaRPr kumimoji="0" lang="ko-KR" altLang="en-US" sz="16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endParaRPr>
            </a:p>
          </p:txBody>
        </p:sp>
        <p:sp>
          <p:nvSpPr>
            <p:cNvPr id="16" name="Text Box 228"/>
            <p:cNvSpPr txBox="1">
              <a:spLocks noChangeArrowheads="1"/>
            </p:cNvSpPr>
            <p:nvPr/>
          </p:nvSpPr>
          <p:spPr bwMode="auto">
            <a:xfrm>
              <a:off x="2749442" y="5261966"/>
              <a:ext cx="1534526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글로벌 연구 </a:t>
              </a:r>
              <a:endParaRPr kumimoji="0" lang="en-US" altLang="ko-KR" sz="16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데이터 구매 </a:t>
              </a:r>
            </a:p>
          </p:txBody>
        </p:sp>
        <p:sp>
          <p:nvSpPr>
            <p:cNvPr id="17" name="Text Box 228"/>
            <p:cNvSpPr txBox="1">
              <a:spLocks noChangeArrowheads="1"/>
            </p:cNvSpPr>
            <p:nvPr/>
          </p:nvSpPr>
          <p:spPr bwMode="auto">
            <a:xfrm>
              <a:off x="2664908" y="3171500"/>
              <a:ext cx="1703594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개방 공공데이터</a:t>
              </a:r>
              <a:endParaRPr kumimoji="0" lang="en-US" altLang="ko-KR" sz="16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(Open API)</a:t>
              </a:r>
              <a:endParaRPr kumimoji="0" lang="ko-KR" altLang="en-US" sz="16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endParaRPr>
            </a:p>
          </p:txBody>
        </p:sp>
        <p:sp>
          <p:nvSpPr>
            <p:cNvPr id="18" name="Text Box 228"/>
            <p:cNvSpPr txBox="1">
              <a:spLocks noChangeArrowheads="1"/>
            </p:cNvSpPr>
            <p:nvPr/>
          </p:nvSpPr>
          <p:spPr bwMode="auto">
            <a:xfrm>
              <a:off x="3288928" y="5833904"/>
              <a:ext cx="4432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…</a:t>
              </a:r>
              <a:r>
                <a:rPr kumimoji="0" lang="ko-KR" altLang="en-US" sz="1600" b="0" kern="0" spc="-5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prstClr val="black"/>
                  </a:solidFill>
                  <a:latin typeface="Dinmed"/>
                  <a:ea typeface="-윤고딕130"/>
                </a:rPr>
                <a:t> </a:t>
              </a:r>
            </a:p>
          </p:txBody>
        </p:sp>
      </p:grpSp>
      <p:sp>
        <p:nvSpPr>
          <p:cNvPr id="19" name="Text Box 90"/>
          <p:cNvSpPr txBox="1">
            <a:spLocks noChangeArrowheads="1"/>
          </p:cNvSpPr>
          <p:nvPr/>
        </p:nvSpPr>
        <p:spPr bwMode="auto">
          <a:xfrm>
            <a:off x="5796136" y="2276873"/>
            <a:ext cx="1296144" cy="864096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rIns="36000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kumimoji="0" lang="ko-KR" altLang="en-US" sz="1600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시범사업 </a:t>
            </a:r>
            <a:endParaRPr kumimoji="0" lang="en-US" altLang="ko-KR" sz="1600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  <a:p>
            <a:pPr indent="-180975" algn="ctr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kumimoji="0" lang="en-US" altLang="ko-KR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24</a:t>
            </a:r>
            <a:r>
              <a:rPr kumimoji="0" lang="ko-KR" altLang="en-US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종</a:t>
            </a:r>
          </a:p>
        </p:txBody>
      </p:sp>
      <p:sp>
        <p:nvSpPr>
          <p:cNvPr id="20" name="Text Box 90"/>
          <p:cNvSpPr txBox="1">
            <a:spLocks noChangeArrowheads="1"/>
          </p:cNvSpPr>
          <p:nvPr/>
        </p:nvSpPr>
        <p:spPr bwMode="auto">
          <a:xfrm>
            <a:off x="5796136" y="3284985"/>
            <a:ext cx="1296144" cy="864096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A5D800"/>
              </a:gs>
              <a:gs pos="44000">
                <a:srgbClr val="A5D800">
                  <a:lumMod val="75000"/>
                </a:srgbClr>
              </a:gs>
              <a:gs pos="52000">
                <a:srgbClr val="A5D800">
                  <a:lumMod val="50000"/>
                </a:srgbClr>
              </a:gs>
              <a:gs pos="100000">
                <a:srgbClr val="A5D800">
                  <a:lumMod val="7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A5D800">
                    <a:lumMod val="50000"/>
                  </a:srgbClr>
                </a:gs>
                <a:gs pos="50000">
                  <a:srgbClr val="A5D800">
                    <a:lumMod val="60000"/>
                    <a:lumOff val="40000"/>
                  </a:srgbClr>
                </a:gs>
                <a:gs pos="100000">
                  <a:srgbClr val="A5D800">
                    <a:lumMod val="5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rIns="36000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공공데이터 포털 인기순위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25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종</a:t>
            </a:r>
          </a:p>
        </p:txBody>
      </p:sp>
      <p:sp>
        <p:nvSpPr>
          <p:cNvPr id="21" name="Text Box 90"/>
          <p:cNvSpPr txBox="1">
            <a:spLocks noChangeArrowheads="1"/>
          </p:cNvSpPr>
          <p:nvPr/>
        </p:nvSpPr>
        <p:spPr bwMode="auto">
          <a:xfrm>
            <a:off x="5796136" y="4293097"/>
            <a:ext cx="1296144" cy="864096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rIns="36000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서울열린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 데이터광장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25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종</a:t>
            </a:r>
          </a:p>
        </p:txBody>
      </p:sp>
      <p:sp>
        <p:nvSpPr>
          <p:cNvPr id="22" name="Text Box 90"/>
          <p:cNvSpPr txBox="1">
            <a:spLocks noChangeArrowheads="1"/>
          </p:cNvSpPr>
          <p:nvPr/>
        </p:nvSpPr>
        <p:spPr bwMode="auto">
          <a:xfrm>
            <a:off x="5796136" y="5301209"/>
            <a:ext cx="1296144" cy="864096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4E5B6F">
                  <a:lumMod val="60000"/>
                  <a:lumOff val="40000"/>
                </a:srgbClr>
              </a:gs>
              <a:gs pos="44000">
                <a:srgbClr val="4E5B6F"/>
              </a:gs>
              <a:gs pos="52000">
                <a:srgbClr val="4E5B6F">
                  <a:lumMod val="75000"/>
                </a:srgbClr>
              </a:gs>
              <a:gs pos="100000">
                <a:srgbClr val="4E5B6F">
                  <a:lumMod val="60000"/>
                  <a:lumOff val="40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4E5B6F"/>
                </a:gs>
                <a:gs pos="50000">
                  <a:srgbClr val="4E5B6F">
                    <a:lumMod val="20000"/>
                    <a:lumOff val="80000"/>
                  </a:srgbClr>
                </a:gs>
                <a:gs pos="100000">
                  <a:srgbClr val="4E5B6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rIns="36000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기타 </a:t>
            </a:r>
            <a:endParaRPr kumimoji="0" lang="en-US" altLang="ko-KR" sz="1600" b="0" i="0" u="none" strike="noStrike" kern="0" cap="none" spc="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</a:endParaRPr>
          </a:p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6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종</a:t>
            </a:r>
          </a:p>
        </p:txBody>
      </p:sp>
      <p:sp>
        <p:nvSpPr>
          <p:cNvPr id="23" name="Text Box 228"/>
          <p:cNvSpPr txBox="1">
            <a:spLocks noChangeArrowheads="1"/>
          </p:cNvSpPr>
          <p:nvPr/>
        </p:nvSpPr>
        <p:spPr bwMode="auto">
          <a:xfrm>
            <a:off x="7164289" y="2276873"/>
            <a:ext cx="13681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보건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·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의료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상권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·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부동산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실시간 기상정보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교통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, 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통신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, SNS</a:t>
            </a:r>
            <a:endParaRPr kumimoji="0" lang="ko-KR" altLang="en-US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</p:txBody>
      </p:sp>
      <p:sp>
        <p:nvSpPr>
          <p:cNvPr id="24" name="Text Box 228"/>
          <p:cNvSpPr txBox="1">
            <a:spLocks noChangeArrowheads="1"/>
          </p:cNvSpPr>
          <p:nvPr/>
        </p:nvSpPr>
        <p:spPr bwMode="auto">
          <a:xfrm>
            <a:off x="7164288" y="3429001"/>
            <a:ext cx="1728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범죄분석 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DB</a:t>
            </a: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해상 조난사고 현황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원격응급의료실적 등</a:t>
            </a:r>
          </a:p>
        </p:txBody>
      </p:sp>
      <p:sp>
        <p:nvSpPr>
          <p:cNvPr id="25" name="Text Box 228"/>
          <p:cNvSpPr txBox="1">
            <a:spLocks noChangeArrowheads="1"/>
          </p:cNvSpPr>
          <p:nvPr/>
        </p:nvSpPr>
        <p:spPr bwMode="auto">
          <a:xfrm>
            <a:off x="7164288" y="4293097"/>
            <a:ext cx="14401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일반행정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도시관리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환경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, 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안전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, 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교육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산업경제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, 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교통 등</a:t>
            </a:r>
          </a:p>
        </p:txBody>
      </p:sp>
      <p:sp>
        <p:nvSpPr>
          <p:cNvPr id="26" name="Text Box 228"/>
          <p:cNvSpPr txBox="1">
            <a:spLocks noChangeArrowheads="1"/>
          </p:cNvSpPr>
          <p:nvPr/>
        </p:nvSpPr>
        <p:spPr bwMode="auto">
          <a:xfrm>
            <a:off x="7164289" y="5373217"/>
            <a:ext cx="1872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연구망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 장비</a:t>
            </a:r>
            <a:r>
              <a:rPr kumimoji="0" lang="en-US" altLang="ko-KR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·</a:t>
            </a:r>
            <a:r>
              <a:rPr kumimoji="0" lang="ko-KR" altLang="en-US" sz="1200" b="0" kern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트래픽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 로그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인터넷 </a:t>
            </a:r>
            <a:r>
              <a:rPr kumimoji="0" lang="ko-KR" altLang="en-US" sz="1200" b="0" kern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트래픽</a:t>
            </a: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 데이터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한국지도 데이터</a:t>
            </a:r>
            <a:endParaRPr kumimoji="0" lang="en-US" altLang="ko-KR" sz="12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black"/>
              </a:solidFill>
              <a:latin typeface="Dinmed"/>
              <a:ea typeface="-윤고딕130"/>
            </a:endParaRPr>
          </a:p>
          <a:p>
            <a:pPr marL="85725" indent="-85725" fontAlgn="auto" latinLnBrk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ko-KR" altLang="en-US" sz="12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black"/>
                </a:solidFill>
                <a:latin typeface="Dinmed"/>
                <a:ea typeface="-윤고딕130"/>
              </a:rPr>
              <a:t>인구통계자료 등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3851920" y="3501008"/>
            <a:ext cx="2160240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kumimoji="0" lang="en-US" altLang="ko-KR" sz="28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>
                  <a:gsLst>
                    <a:gs pos="0">
                      <a:srgbClr val="D6ECFF">
                        <a:lumMod val="50000"/>
                      </a:srgbClr>
                    </a:gs>
                    <a:gs pos="50000">
                      <a:srgbClr val="D6ECFF">
                        <a:lumMod val="25000"/>
                      </a:srgbClr>
                    </a:gs>
                    <a:gs pos="100000">
                      <a:srgbClr val="D6ECFF">
                        <a:lumMod val="50000"/>
                      </a:srgbClr>
                    </a:gs>
                  </a:gsLst>
                  <a:lin ang="5400000" scaled="0"/>
                </a:gradFill>
                <a:effectLst>
                  <a:innerShdw blurRad="190500">
                    <a:prstClr val="black">
                      <a:alpha val="50000"/>
                    </a:prstClr>
                  </a:innerShdw>
                </a:effectLst>
                <a:latin typeface="Dinmed"/>
                <a:ea typeface="-윤고딕130"/>
                <a:cs typeface="+mj-cs"/>
              </a:rPr>
              <a:t>13</a:t>
            </a:r>
            <a:r>
              <a:rPr kumimoji="0" lang="ko-KR" altLang="en-US" sz="28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>
                  <a:gsLst>
                    <a:gs pos="0">
                      <a:srgbClr val="D6ECFF">
                        <a:lumMod val="50000"/>
                      </a:srgbClr>
                    </a:gs>
                    <a:gs pos="50000">
                      <a:srgbClr val="D6ECFF">
                        <a:lumMod val="25000"/>
                      </a:srgbClr>
                    </a:gs>
                    <a:gs pos="100000">
                      <a:srgbClr val="D6ECFF">
                        <a:lumMod val="50000"/>
                      </a:srgbClr>
                    </a:gs>
                  </a:gsLst>
                  <a:lin ang="5400000" scaled="0"/>
                </a:gradFill>
                <a:effectLst>
                  <a:innerShdw blurRad="190500">
                    <a:prstClr val="black">
                      <a:alpha val="50000"/>
                    </a:prstClr>
                  </a:innerShdw>
                </a:effectLst>
                <a:latin typeface="Dinmed"/>
                <a:ea typeface="-윤고딕130"/>
                <a:cs typeface="+mj-cs"/>
              </a:rPr>
              <a:t>년도 </a:t>
            </a:r>
            <a:endParaRPr kumimoji="0" lang="en-US" altLang="ko-KR" sz="2800" dirty="0" err="1" smtClean="0">
              <a:ln>
                <a:solidFill>
                  <a:prstClr val="white">
                    <a:alpha val="5000"/>
                  </a:prstClr>
                </a:solidFill>
              </a:ln>
              <a:gradFill>
                <a:gsLst>
                  <a:gs pos="0">
                    <a:srgbClr val="D6ECFF">
                      <a:lumMod val="50000"/>
                    </a:srgbClr>
                  </a:gs>
                  <a:gs pos="50000">
                    <a:srgbClr val="D6ECFF">
                      <a:lumMod val="25000"/>
                    </a:srgbClr>
                  </a:gs>
                  <a:gs pos="100000">
                    <a:srgbClr val="D6ECFF">
                      <a:lumMod val="50000"/>
                    </a:srgbClr>
                  </a:gs>
                </a:gsLst>
                <a:lin ang="5400000" scaled="0"/>
              </a:gradFill>
              <a:effectLst>
                <a:innerShdw blurRad="190500">
                  <a:prstClr val="black">
                    <a:alpha val="50000"/>
                  </a:prstClr>
                </a:innerShdw>
              </a:effectLst>
              <a:latin typeface="Dinmed"/>
              <a:ea typeface="-윤고딕130"/>
              <a:cs typeface="+mj-cs"/>
            </a:endParaRPr>
          </a:p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kumimoji="0" lang="en-US" altLang="ko-KR" sz="28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>
                  <a:gsLst>
                    <a:gs pos="0">
                      <a:srgbClr val="D6ECFF">
                        <a:lumMod val="50000"/>
                      </a:srgbClr>
                    </a:gs>
                    <a:gs pos="50000">
                      <a:srgbClr val="D6ECFF">
                        <a:lumMod val="25000"/>
                      </a:srgbClr>
                    </a:gs>
                    <a:gs pos="100000">
                      <a:srgbClr val="D6ECFF">
                        <a:lumMod val="50000"/>
                      </a:srgbClr>
                    </a:gs>
                  </a:gsLst>
                  <a:lin ang="5400000" scaled="0"/>
                </a:gradFill>
                <a:effectLst>
                  <a:innerShdw blurRad="190500">
                    <a:prstClr val="black">
                      <a:alpha val="50000"/>
                    </a:prstClr>
                  </a:innerShdw>
                </a:effectLst>
                <a:latin typeface="Dinmed"/>
                <a:ea typeface="-윤고딕130"/>
                <a:cs typeface="+mj-cs"/>
              </a:rPr>
              <a:t>80 </a:t>
            </a:r>
            <a:r>
              <a:rPr kumimoji="0" lang="ko-KR" altLang="en-US" sz="28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>
                  <a:gsLst>
                    <a:gs pos="0">
                      <a:srgbClr val="D6ECFF">
                        <a:lumMod val="50000"/>
                      </a:srgbClr>
                    </a:gs>
                    <a:gs pos="50000">
                      <a:srgbClr val="D6ECFF">
                        <a:lumMod val="25000"/>
                      </a:srgbClr>
                    </a:gs>
                    <a:gs pos="100000">
                      <a:srgbClr val="D6ECFF">
                        <a:lumMod val="50000"/>
                      </a:srgbClr>
                    </a:gs>
                  </a:gsLst>
                  <a:lin ang="5400000" scaled="0"/>
                </a:gradFill>
                <a:effectLst>
                  <a:innerShdw blurRad="190500">
                    <a:prstClr val="black">
                      <a:alpha val="50000"/>
                    </a:prstClr>
                  </a:innerShdw>
                </a:effectLst>
                <a:latin typeface="Dinmed"/>
                <a:ea typeface="-윤고딕130"/>
                <a:cs typeface="+mj-cs"/>
              </a:rPr>
              <a:t>여종 </a:t>
            </a:r>
            <a:endParaRPr kumimoji="0" lang="en-US" altLang="ko-KR" sz="2800" dirty="0" err="1" smtClean="0">
              <a:ln>
                <a:solidFill>
                  <a:prstClr val="white">
                    <a:alpha val="5000"/>
                  </a:prstClr>
                </a:solidFill>
              </a:ln>
              <a:gradFill>
                <a:gsLst>
                  <a:gs pos="0">
                    <a:srgbClr val="D6ECFF">
                      <a:lumMod val="50000"/>
                    </a:srgbClr>
                  </a:gs>
                  <a:gs pos="50000">
                    <a:srgbClr val="D6ECFF">
                      <a:lumMod val="25000"/>
                    </a:srgbClr>
                  </a:gs>
                  <a:gs pos="100000">
                    <a:srgbClr val="D6ECFF">
                      <a:lumMod val="50000"/>
                    </a:srgbClr>
                  </a:gs>
                </a:gsLst>
                <a:lin ang="5400000" scaled="0"/>
              </a:gradFill>
              <a:effectLst>
                <a:innerShdw blurRad="190500">
                  <a:prstClr val="black">
                    <a:alpha val="50000"/>
                  </a:prstClr>
                </a:innerShdw>
              </a:effectLst>
              <a:latin typeface="Dinmed"/>
              <a:ea typeface="-윤고딕130"/>
              <a:cs typeface="+mj-cs"/>
            </a:endParaRPr>
          </a:p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kumimoji="0"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>
                  <a:gsLst>
                    <a:gs pos="0">
                      <a:srgbClr val="D6ECFF">
                        <a:lumMod val="50000"/>
                      </a:srgbClr>
                    </a:gs>
                    <a:gs pos="50000">
                      <a:srgbClr val="D6ECFF">
                        <a:lumMod val="25000"/>
                      </a:srgbClr>
                    </a:gs>
                    <a:gs pos="100000">
                      <a:srgbClr val="D6ECFF">
                        <a:lumMod val="50000"/>
                      </a:srgbClr>
                    </a:gs>
                  </a:gsLst>
                  <a:lin ang="5400000" scaled="0"/>
                </a:gradFill>
                <a:effectLst>
                  <a:innerShdw blurRad="190500">
                    <a:prstClr val="black">
                      <a:alpha val="50000"/>
                    </a:prstClr>
                  </a:innerShdw>
                </a:effectLst>
                <a:latin typeface="Dinmed"/>
                <a:ea typeface="-윤고딕130"/>
                <a:cs typeface="+mj-cs"/>
              </a:rPr>
              <a:t>확보 예정</a:t>
            </a:r>
          </a:p>
        </p:txBody>
      </p:sp>
    </p:spTree>
    <p:extLst>
      <p:ext uri="{BB962C8B-B14F-4D97-AF65-F5344CB8AC3E}">
        <p14:creationId xmlns:p14="http://schemas.microsoft.com/office/powerpoint/2010/main" val="143297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817240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</a:t>
            </a:r>
            <a:r>
              <a:rPr lang="en-US" altLang="ko-KR" dirty="0" smtClean="0">
                <a:latin typeface="HY견고딕"/>
                <a:ea typeface="HY견고딕"/>
              </a:rPr>
              <a:t>: </a:t>
            </a:r>
            <a:r>
              <a:rPr lang="ko-KR" altLang="en-US" dirty="0" smtClean="0">
                <a:solidFill>
                  <a:srgbClr val="C00000"/>
                </a:solidFill>
                <a:latin typeface="HY견고딕"/>
                <a:ea typeface="HY견고딕"/>
              </a:rPr>
              <a:t>국가미래전략 지원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sp>
        <p:nvSpPr>
          <p:cNvPr id="5" name="오각형 4"/>
          <p:cNvSpPr/>
          <p:nvPr/>
        </p:nvSpPr>
        <p:spPr>
          <a:xfrm rot="5400000" flipH="1">
            <a:off x="3491880" y="-243408"/>
            <a:ext cx="2160240" cy="8064896"/>
          </a:xfrm>
          <a:prstGeom prst="homePlate">
            <a:avLst>
              <a:gd name="adj" fmla="val 59330"/>
            </a:avLst>
          </a:prstGeom>
          <a:gradFill>
            <a:gsLst>
              <a:gs pos="0">
                <a:srgbClr val="D6ECFF">
                  <a:lumMod val="50000"/>
                  <a:alpha val="0"/>
                </a:srgbClr>
              </a:gs>
              <a:gs pos="100000">
                <a:srgbClr val="D6ECFF">
                  <a:lumMod val="50000"/>
                  <a:alpha val="5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1520" y="908720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SzPct val="100000"/>
              <a:defRPr/>
            </a:pPr>
            <a:r>
              <a:rPr kumimoji="0" lang="ko-KR" altLang="en-US" sz="2400" spc="-1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센터 고도화 및 분석노하우 등을 바탕으로 </a:t>
            </a:r>
            <a:r>
              <a:rPr kumimoji="0" lang="ko-KR" altLang="en-US" sz="2800" spc="-1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국가미래전략 수립 지원 </a:t>
            </a:r>
            <a:endParaRPr kumimoji="0" lang="en-US" altLang="ko-KR" sz="2800" spc="-1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algn="ctr" fontAlgn="auto">
              <a:spcAft>
                <a:spcPts val="0"/>
              </a:spcAft>
              <a:buSzPct val="100000"/>
              <a:defRPr/>
            </a:pPr>
            <a:r>
              <a:rPr kumimoji="0" lang="en-US" altLang="ko-KR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※ </a:t>
            </a:r>
            <a:r>
              <a:rPr kumimoji="0" lang="ko-KR" altLang="en-US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세부사업계획</a:t>
            </a:r>
            <a:r>
              <a:rPr kumimoji="0" lang="en-US" altLang="ko-KR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(ISP) </a:t>
            </a:r>
            <a:r>
              <a:rPr kumimoji="0" lang="ko-KR" altLang="en-US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수립</a:t>
            </a:r>
            <a:r>
              <a:rPr kumimoji="0" lang="en-US" altLang="ko-KR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(’14</a:t>
            </a:r>
            <a:r>
              <a:rPr kumimoji="0" lang="ko-KR" altLang="en-US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년</a:t>
            </a:r>
            <a:r>
              <a:rPr kumimoji="0" lang="en-US" altLang="ko-KR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), </a:t>
            </a:r>
            <a:r>
              <a:rPr kumimoji="0" lang="ko-KR" altLang="en-US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시스템 고도화 및 국가 미래전략 수립 지원</a:t>
            </a:r>
            <a:r>
              <a:rPr kumimoji="0" lang="en-US" altLang="ko-KR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(’15</a:t>
            </a:r>
            <a:r>
              <a:rPr kumimoji="0" lang="ko-KR" altLang="en-US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년</a:t>
            </a:r>
            <a:r>
              <a:rPr kumimoji="0" lang="en-US" altLang="ko-KR" sz="1600" b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)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539552" y="4005064"/>
            <a:ext cx="8064896" cy="2232248"/>
          </a:xfrm>
          <a:prstGeom prst="roundRect">
            <a:avLst>
              <a:gd name="adj" fmla="val 1440"/>
            </a:avLst>
          </a:prstGeom>
          <a:solidFill>
            <a:srgbClr val="FFFFFF">
              <a:alpha val="80000"/>
            </a:srgbClr>
          </a:solidFill>
          <a:ln w="6350">
            <a:solidFill>
              <a:srgbClr val="4E5B6F"/>
            </a:solidFill>
          </a:ln>
        </p:spPr>
        <p:txBody>
          <a:bodyPr wrap="square" tIns="468000" numCol="3">
            <a:noAutofit/>
          </a:bodyPr>
          <a:lstStyle/>
          <a:p>
            <a:pPr marL="92075" marR="0" lvl="0" indent="-920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o-KR" altLang="en-US" sz="1200" b="0" i="0" u="none" strike="noStrike" kern="0" cap="none" spc="-50" normalizeH="0" baseline="0" noProof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000000"/>
              </a:solidFill>
              <a:effectLst/>
              <a:uLnTx/>
              <a:uFillTx/>
              <a:latin typeface="Dinreg"/>
              <a:ea typeface="-윤고딕120"/>
              <a:cs typeface="Arial" panose="020B0604020202020204" pitchFamily="34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827584" y="4797152"/>
            <a:ext cx="3240360" cy="1296144"/>
          </a:xfrm>
          <a:prstGeom prst="roundRect">
            <a:avLst>
              <a:gd name="adj" fmla="val 3053"/>
            </a:avLst>
          </a:prstGeom>
          <a:solidFill>
            <a:srgbClr val="D6ECFF">
              <a:lumMod val="9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-윤고딕130"/>
              <a:ea typeface="-윤고딕120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>
            <a:off x="827584" y="5805264"/>
            <a:ext cx="3240360" cy="288032"/>
          </a:xfrm>
          <a:prstGeom prst="round2SameRect">
            <a:avLst>
              <a:gd name="adj1" fmla="val 0"/>
              <a:gd name="adj2" fmla="val 5405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Aft>
                <a:spcPts val="0"/>
              </a:spcAft>
              <a:buClr>
                <a:srgbClr val="FFFFFF"/>
              </a:buClr>
              <a:buSzPct val="120000"/>
              <a:defRPr/>
            </a:pPr>
            <a:r>
              <a:rPr kumimoji="0" lang="ko-KR" altLang="en-US" sz="1600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미래전략 지원 분석시스템</a:t>
            </a:r>
            <a:endParaRPr kumimoji="0" lang="en-US" altLang="ko-KR" sz="1600" b="0" dirty="0" err="1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pic>
        <p:nvPicPr>
          <p:cNvPr id="11" name="Picture 2" descr="I:\★Clipart★\다이아그램\448537 [Converted].png"/>
          <p:cNvPicPr>
            <a:picLocks noChangeAspect="1" noChangeArrowheads="1"/>
          </p:cNvPicPr>
          <p:nvPr/>
        </p:nvPicPr>
        <p:blipFill>
          <a:blip r:embed="rId2" cstate="print"/>
          <a:srcRect l="15750" t="36684" r="14951" b="50477"/>
          <a:stretch>
            <a:fillRect/>
          </a:stretch>
        </p:blipFill>
        <p:spPr bwMode="auto">
          <a:xfrm>
            <a:off x="1187624" y="5425740"/>
            <a:ext cx="1287143" cy="379524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/>
        </p:nvSpPr>
        <p:spPr>
          <a:xfrm>
            <a:off x="1187624" y="5492044"/>
            <a:ext cx="921393" cy="2674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LeftFacing">
                <a:rot lat="410157" lon="845558" rev="0"/>
              </a:camera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latin typeface="-윤고딕130"/>
                <a:ea typeface="-윤고딕130"/>
              </a:rPr>
              <a:t>Scanning</a:t>
            </a:r>
            <a:endParaRPr kumimoji="0" lang="ko-KR" altLang="en-US" sz="1100" kern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latin typeface="-윤고딕130"/>
              <a:ea typeface="-윤고딕130"/>
            </a:endParaRPr>
          </a:p>
        </p:txBody>
      </p:sp>
      <p:pic>
        <p:nvPicPr>
          <p:cNvPr id="13" name="Picture 2" descr="I:\★Clipart★\다이아그램\448537 [Converted].png"/>
          <p:cNvPicPr>
            <a:picLocks noChangeAspect="1" noChangeArrowheads="1"/>
          </p:cNvPicPr>
          <p:nvPr/>
        </p:nvPicPr>
        <p:blipFill>
          <a:blip r:embed="rId2" cstate="print"/>
          <a:srcRect l="15750" t="36684" r="14951" b="50477"/>
          <a:stretch>
            <a:fillRect/>
          </a:stretch>
        </p:blipFill>
        <p:spPr bwMode="auto">
          <a:xfrm>
            <a:off x="1880701" y="5158039"/>
            <a:ext cx="1287143" cy="379524"/>
          </a:xfrm>
          <a:prstGeom prst="rect">
            <a:avLst/>
          </a:prstGeom>
          <a:noFill/>
        </p:spPr>
      </p:pic>
      <p:sp>
        <p:nvSpPr>
          <p:cNvPr id="14" name="직사각형 13"/>
          <p:cNvSpPr/>
          <p:nvPr/>
        </p:nvSpPr>
        <p:spPr>
          <a:xfrm>
            <a:off x="1880701" y="5239522"/>
            <a:ext cx="921393" cy="2674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LeftFacing">
                <a:rot lat="410157" lon="845558" rev="0"/>
              </a:camera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latin typeface="-윤고딕130"/>
                <a:ea typeface="-윤고딕130"/>
              </a:rPr>
              <a:t>Gathering</a:t>
            </a:r>
            <a:endParaRPr kumimoji="0" lang="ko-KR" altLang="en-US" sz="1100" kern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latin typeface="-윤고딕130"/>
              <a:ea typeface="-윤고딕130"/>
            </a:endParaRPr>
          </a:p>
        </p:txBody>
      </p:sp>
      <p:pic>
        <p:nvPicPr>
          <p:cNvPr id="15" name="Picture 2" descr="I:\★Clipart★\다이아그램\448537 [Converted].png"/>
          <p:cNvPicPr>
            <a:picLocks noChangeAspect="1" noChangeArrowheads="1"/>
          </p:cNvPicPr>
          <p:nvPr/>
        </p:nvPicPr>
        <p:blipFill>
          <a:blip r:embed="rId2" cstate="print"/>
          <a:srcRect l="15750" t="36684" r="14951" b="50477"/>
          <a:stretch>
            <a:fillRect/>
          </a:stretch>
        </p:blipFill>
        <p:spPr bwMode="auto">
          <a:xfrm>
            <a:off x="2564777" y="4869160"/>
            <a:ext cx="1287143" cy="379524"/>
          </a:xfrm>
          <a:prstGeom prst="rect">
            <a:avLst/>
          </a:prstGeom>
          <a:noFill/>
        </p:spPr>
      </p:pic>
      <p:sp>
        <p:nvSpPr>
          <p:cNvPr id="16" name="직사각형 15"/>
          <p:cNvSpPr/>
          <p:nvPr/>
        </p:nvSpPr>
        <p:spPr>
          <a:xfrm>
            <a:off x="2564777" y="4950643"/>
            <a:ext cx="921393" cy="2674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LeftFacing">
                <a:rot lat="410157" lon="845558" rev="0"/>
              </a:camera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ysClr val="windowText" lastClr="000000"/>
                </a:solidFill>
                <a:latin typeface="-윤고딕130"/>
                <a:ea typeface="-윤고딕130"/>
              </a:rPr>
              <a:t>Analysis</a:t>
            </a:r>
            <a:endParaRPr kumimoji="0" lang="ko-KR" altLang="en-US" sz="1100" kern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ysClr val="windowText" lastClr="000000"/>
              </a:solidFill>
              <a:latin typeface="-윤고딕130"/>
              <a:ea typeface="-윤고딕130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076056" y="4797152"/>
            <a:ext cx="3240360" cy="1296144"/>
          </a:xfrm>
          <a:prstGeom prst="roundRect">
            <a:avLst>
              <a:gd name="adj" fmla="val 3053"/>
            </a:avLst>
          </a:prstGeom>
          <a:solidFill>
            <a:srgbClr val="D6ECFF">
              <a:lumMod val="90000"/>
              <a:alpha val="50196"/>
            </a:srgbClr>
          </a:solidFill>
          <a:ln w="6350">
            <a:solidFill>
              <a:srgbClr val="4E5B6F"/>
            </a:solidFill>
          </a:ln>
        </p:spPr>
        <p:txBody>
          <a:bodyPr wrap="square" lIns="72000" tIns="432000" rIns="720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-윤고딕130"/>
              <a:ea typeface="-윤고딕120"/>
            </a:endParaRPr>
          </a:p>
        </p:txBody>
      </p:sp>
      <p:sp>
        <p:nvSpPr>
          <p:cNvPr id="18" name="양쪽 모서리가 둥근 사각형 17"/>
          <p:cNvSpPr/>
          <p:nvPr/>
        </p:nvSpPr>
        <p:spPr>
          <a:xfrm>
            <a:off x="5076056" y="5805264"/>
            <a:ext cx="3240360" cy="288032"/>
          </a:xfrm>
          <a:prstGeom prst="round2SameRect">
            <a:avLst>
              <a:gd name="adj1" fmla="val 0"/>
              <a:gd name="adj2" fmla="val 5405"/>
            </a:avLst>
          </a:prstGeom>
          <a:gradFill>
            <a:gsLst>
              <a:gs pos="0">
                <a:srgbClr val="4FB7EB"/>
              </a:gs>
              <a:gs pos="44000">
                <a:srgbClr val="196CB7"/>
              </a:gs>
              <a:gs pos="52000">
                <a:srgbClr val="0D4685"/>
              </a:gs>
              <a:gs pos="100000">
                <a:srgbClr val="4398E5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indent="-180975" algn="ctr" fontAlgn="auto">
              <a:spcAft>
                <a:spcPts val="0"/>
              </a:spcAft>
              <a:buClr>
                <a:srgbClr val="FFFFFF"/>
              </a:buClr>
              <a:buSzPct val="120000"/>
              <a:defRPr/>
            </a:pPr>
            <a:r>
              <a:rPr kumimoji="0" lang="ko-KR" altLang="en-US" sz="1600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latin typeface="Dinmed"/>
                <a:ea typeface="-윤고딕130"/>
              </a:rPr>
              <a:t>공공 및 민간 데이터</a:t>
            </a:r>
            <a:endParaRPr kumimoji="0" lang="en-US" altLang="ko-KR" sz="1600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latin typeface="Dinmed"/>
              <a:ea typeface="-윤고딕130"/>
            </a:endParaRPr>
          </a:p>
        </p:txBody>
      </p:sp>
      <p:sp>
        <p:nvSpPr>
          <p:cNvPr id="19" name="오른쪽 화살표 18"/>
          <p:cNvSpPr/>
          <p:nvPr/>
        </p:nvSpPr>
        <p:spPr>
          <a:xfrm rot="10800000">
            <a:off x="4139950" y="4941168"/>
            <a:ext cx="864097" cy="936104"/>
          </a:xfrm>
          <a:prstGeom prst="rightArrow">
            <a:avLst>
              <a:gd name="adj1" fmla="val 63065"/>
              <a:gd name="adj2" fmla="val 50000"/>
            </a:avLst>
          </a:prstGeom>
          <a:gradFill flip="none" rotWithShape="1">
            <a:gsLst>
              <a:gs pos="0">
                <a:srgbClr val="D6ECFF">
                  <a:lumMod val="50000"/>
                </a:srgbClr>
              </a:gs>
              <a:gs pos="100000">
                <a:srgbClr val="FEB80A">
                  <a:alpha val="0"/>
                </a:srgbClr>
              </a:gs>
            </a:gsLst>
            <a:lin ang="10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prstClr val="white"/>
              </a:solidFill>
              <a:latin typeface="Dinmed"/>
              <a:ea typeface="-윤고딕130"/>
            </a:endParaRPr>
          </a:p>
        </p:txBody>
      </p:sp>
      <p:pic>
        <p:nvPicPr>
          <p:cNvPr id="20" name="Picture 5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717" y="4903737"/>
            <a:ext cx="787827" cy="53187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109924" y="4915326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200" b="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재난</a:t>
            </a:r>
          </a:p>
        </p:txBody>
      </p:sp>
      <p:pic>
        <p:nvPicPr>
          <p:cNvPr id="22" name="Picture 5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165" y="5328507"/>
            <a:ext cx="787827" cy="53187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567372" y="5340096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기상</a:t>
            </a:r>
          </a:p>
        </p:txBody>
      </p:sp>
      <p:pic>
        <p:nvPicPr>
          <p:cNvPr id="24" name="Picture 5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5797" y="4903737"/>
            <a:ext cx="787827" cy="53187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830004" y="4915326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교통</a:t>
            </a:r>
          </a:p>
        </p:txBody>
      </p:sp>
      <p:pic>
        <p:nvPicPr>
          <p:cNvPr id="26" name="Picture 5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9269" y="4903737"/>
            <a:ext cx="787827" cy="53187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503476" y="4915326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물가</a:t>
            </a:r>
          </a:p>
        </p:txBody>
      </p:sp>
      <p:pic>
        <p:nvPicPr>
          <p:cNvPr id="28" name="Picture 5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245" y="5318893"/>
            <a:ext cx="787827" cy="53187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287452" y="5330482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복지</a:t>
            </a:r>
          </a:p>
        </p:txBody>
      </p:sp>
      <p:pic>
        <p:nvPicPr>
          <p:cNvPr id="30" name="Picture 5" descr="I:\★Clipart★\입체아이콘\인터넷\292124 [Converted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317" y="5318893"/>
            <a:ext cx="787827" cy="531873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6935524" y="5330482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ko-KR" altLang="en-US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고용</a:t>
            </a:r>
          </a:p>
        </p:txBody>
      </p:sp>
      <p:pic>
        <p:nvPicPr>
          <p:cNvPr id="32" name="Picture 3" descr="I:\★Template★\아이클릭아트\정보\432310 [Converted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2263" y="4887975"/>
            <a:ext cx="887292" cy="414299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7295564" y="4987334"/>
            <a:ext cx="783035" cy="184666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Bef>
                <a:spcPts val="0"/>
              </a:spcBef>
              <a:spcAft>
                <a:spcPts val="0"/>
              </a:spcAft>
              <a:buSzPct val="120000"/>
              <a:defRPr/>
            </a:pPr>
            <a:r>
              <a:rPr lang="en-US" altLang="ko-KR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SNS </a:t>
            </a:r>
            <a:r>
              <a:rPr lang="ko-KR" altLang="en-US" sz="1200" b="0" kern="0" dirty="0" err="1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등</a:t>
            </a:r>
          </a:p>
        </p:txBody>
      </p:sp>
      <p:pic>
        <p:nvPicPr>
          <p:cNvPr id="34" name="Picture 2" descr="cloud computing, data center, datacenter, hosting, server, server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509120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1511152" y="4365104"/>
            <a:ext cx="64452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(</a:t>
            </a: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글로벌 데이터</a:t>
            </a: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, </a:t>
            </a: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공공 개방 데이터</a:t>
            </a: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, </a:t>
            </a: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민간 데이터 마켓 등의 데이터 수집</a:t>
            </a: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/</a:t>
            </a: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분석</a:t>
            </a: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/</a:t>
            </a: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활용</a:t>
            </a: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)</a:t>
            </a:r>
            <a:endParaRPr kumimoji="0" lang="ko-KR" altLang="en-US" sz="14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Dinreg"/>
              <a:ea typeface="-윤고딕120"/>
              <a:sym typeface="Wingdings" pitchFamily="2" charset="2"/>
            </a:endParaRPr>
          </a:p>
        </p:txBody>
      </p:sp>
      <p:sp>
        <p:nvSpPr>
          <p:cNvPr id="36" name="Text Box 90"/>
          <p:cNvSpPr txBox="1">
            <a:spLocks noChangeArrowheads="1"/>
          </p:cNvSpPr>
          <p:nvPr/>
        </p:nvSpPr>
        <p:spPr bwMode="auto">
          <a:xfrm>
            <a:off x="539552" y="4005064"/>
            <a:ext cx="8064896" cy="415588"/>
          </a:xfrm>
          <a:prstGeom prst="roundRect">
            <a:avLst>
              <a:gd name="adj" fmla="val 7048"/>
            </a:avLst>
          </a:prstGeom>
          <a:gradFill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 scaled="0"/>
          </a:gradFill>
          <a:ln>
            <a:gradFill>
              <a:gsLst>
                <a:gs pos="0">
                  <a:sysClr val="windowText" lastClr="000000"/>
                </a:gs>
                <a:gs pos="50000">
                  <a:sysClr val="window" lastClr="FFFFFF">
                    <a:lumMod val="75000"/>
                  </a:sysClr>
                </a:gs>
                <a:gs pos="100000">
                  <a:sysClr val="windowText" lastClr="000000"/>
                </a:gs>
              </a:gsLst>
              <a:lin ang="5400000" scaled="0"/>
            </a:gradFill>
          </a:ln>
          <a:effectLst>
            <a:outerShdw blurRad="215900" dir="2700000" algn="tl" rotWithShape="0">
              <a:sysClr val="window" lastClr="FFFFFF"/>
            </a:outerShdw>
          </a:effectLst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국가미래전략시스템</a:t>
            </a:r>
            <a:endParaRPr kumimoji="0" lang="en-US" altLang="ko-KR" sz="2000" b="0" i="0" u="none" strike="noStrike" kern="0" cap="none" spc="0" normalizeH="0" baseline="0" noProof="0" dirty="0" err="1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347864" y="3140969"/>
            <a:ext cx="2448272" cy="511690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tx1"/>
              </a:contourClr>
            </a:sp3d>
          </a:bodyPr>
          <a:lstStyle/>
          <a:p>
            <a:pPr indent="-177800" algn="ctr" defTabSz="1330325" eaLnBrk="0" fontAlgn="auto" hangingPunct="0">
              <a:spcAft>
                <a:spcPts val="0"/>
              </a:spcAft>
              <a:buSzPct val="120000"/>
              <a:defRPr/>
            </a:pPr>
            <a:r>
              <a:rPr lang="ko-KR" altLang="en-US" sz="2400" kern="0" dirty="0" smtClean="0"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40000"/>
                    </a:prstClr>
                  </a:outerShdw>
                </a:effectLst>
                <a:latin typeface="Dinmed"/>
                <a:ea typeface="-윤고딕130"/>
                <a:cs typeface="Tahoma" pitchFamily="34" charset="0"/>
              </a:rPr>
              <a:t>미래예측 전망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2987824" y="3581480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미래예측 결과의 정책적</a:t>
            </a:r>
            <a:r>
              <a:rPr kumimoji="0" lang="en-US" altLang="ko-KR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 </a:t>
            </a:r>
            <a:r>
              <a:rPr kumimoji="0" lang="ko-KR" altLang="en-US" sz="1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Dinreg"/>
                <a:ea typeface="-윤고딕120"/>
                <a:sym typeface="Wingdings" pitchFamily="2" charset="2"/>
              </a:rPr>
              <a:t>활용방안 연구</a:t>
            </a:r>
          </a:p>
        </p:txBody>
      </p:sp>
      <p:sp>
        <p:nvSpPr>
          <p:cNvPr id="39" name="자유형 38"/>
          <p:cNvSpPr/>
          <p:nvPr/>
        </p:nvSpPr>
        <p:spPr>
          <a:xfrm>
            <a:off x="5796136" y="3140968"/>
            <a:ext cx="1161046" cy="656535"/>
          </a:xfrm>
          <a:custGeom>
            <a:avLst/>
            <a:gdLst>
              <a:gd name="connsiteX0" fmla="*/ 0 w 3786214"/>
              <a:gd name="connsiteY0" fmla="*/ 446488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7" fmla="*/ 0 w 3786214"/>
              <a:gd name="connsiteY7" fmla="*/ 446488 h 1785950"/>
              <a:gd name="connsiteX0" fmla="*/ 0 w 3786214"/>
              <a:gd name="connsiteY0" fmla="*/ 1339463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3929090"/>
              <a:gd name="connsiteY0" fmla="*/ 1625191 h 1785950"/>
              <a:gd name="connsiteX1" fmla="*/ 3393337 w 3929090"/>
              <a:gd name="connsiteY1" fmla="*/ 446488 h 1785950"/>
              <a:gd name="connsiteX2" fmla="*/ 3393337 w 3929090"/>
              <a:gd name="connsiteY2" fmla="*/ 0 h 1785950"/>
              <a:gd name="connsiteX3" fmla="*/ 3929090 w 3929090"/>
              <a:gd name="connsiteY3" fmla="*/ 892975 h 1785950"/>
              <a:gd name="connsiteX4" fmla="*/ 3393337 w 3929090"/>
              <a:gd name="connsiteY4" fmla="*/ 1785950 h 1785950"/>
              <a:gd name="connsiteX5" fmla="*/ 3393337 w 3929090"/>
              <a:gd name="connsiteY5" fmla="*/ 1339463 h 1785950"/>
              <a:gd name="connsiteX6" fmla="*/ 0 w 3929090"/>
              <a:gd name="connsiteY6" fmla="*/ 1625191 h 1785950"/>
              <a:gd name="connsiteX0" fmla="*/ 0 w 3929090"/>
              <a:gd name="connsiteY0" fmla="*/ 1410901 h 1571660"/>
              <a:gd name="connsiteX1" fmla="*/ 3393337 w 3929090"/>
              <a:gd name="connsiteY1" fmla="*/ 232198 h 1571660"/>
              <a:gd name="connsiteX2" fmla="*/ 3393337 w 3929090"/>
              <a:gd name="connsiteY2" fmla="*/ 0 h 1571660"/>
              <a:gd name="connsiteX3" fmla="*/ 3929090 w 3929090"/>
              <a:gd name="connsiteY3" fmla="*/ 678685 h 1571660"/>
              <a:gd name="connsiteX4" fmla="*/ 3393337 w 3929090"/>
              <a:gd name="connsiteY4" fmla="*/ 1571660 h 1571660"/>
              <a:gd name="connsiteX5" fmla="*/ 3393337 w 3929090"/>
              <a:gd name="connsiteY5" fmla="*/ 1125173 h 1571660"/>
              <a:gd name="connsiteX6" fmla="*/ 0 w 3929090"/>
              <a:gd name="connsiteY6" fmla="*/ 1410901 h 1571660"/>
              <a:gd name="connsiteX0" fmla="*/ 0 w 3929090"/>
              <a:gd name="connsiteY0" fmla="*/ 1410901 h 1410901"/>
              <a:gd name="connsiteX1" fmla="*/ 3393337 w 3929090"/>
              <a:gd name="connsiteY1" fmla="*/ 232198 h 1410901"/>
              <a:gd name="connsiteX2" fmla="*/ 3393337 w 3929090"/>
              <a:gd name="connsiteY2" fmla="*/ 0 h 1410901"/>
              <a:gd name="connsiteX3" fmla="*/ 3929090 w 3929090"/>
              <a:gd name="connsiteY3" fmla="*/ 678685 h 1410901"/>
              <a:gd name="connsiteX4" fmla="*/ 3393337 w 3929090"/>
              <a:gd name="connsiteY4" fmla="*/ 1357322 h 1410901"/>
              <a:gd name="connsiteX5" fmla="*/ 3393337 w 3929090"/>
              <a:gd name="connsiteY5" fmla="*/ 1125173 h 1410901"/>
              <a:gd name="connsiteX6" fmla="*/ 0 w 3929090"/>
              <a:gd name="connsiteY6" fmla="*/ 1410901 h 1410901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929090"/>
              <a:gd name="connsiteY0" fmla="*/ 2125257 h 2125257"/>
              <a:gd name="connsiteX1" fmla="*/ 3250493 w 3929090"/>
              <a:gd name="connsiteY1" fmla="*/ 232198 h 2125257"/>
              <a:gd name="connsiteX2" fmla="*/ 3250493 w 3929090"/>
              <a:gd name="connsiteY2" fmla="*/ 0 h 2125257"/>
              <a:gd name="connsiteX3" fmla="*/ 3929090 w 3929090"/>
              <a:gd name="connsiteY3" fmla="*/ 678685 h 2125257"/>
              <a:gd name="connsiteX4" fmla="*/ 3250493 w 3929090"/>
              <a:gd name="connsiteY4" fmla="*/ 1357322 h 2125257"/>
              <a:gd name="connsiteX5" fmla="*/ 3250493 w 3929090"/>
              <a:gd name="connsiteY5" fmla="*/ 1125173 h 2125257"/>
              <a:gd name="connsiteX6" fmla="*/ 0 w 3929090"/>
              <a:gd name="connsiteY6" fmla="*/ 2125257 h 212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090" h="2125257">
                <a:moveTo>
                  <a:pt x="0" y="2125257"/>
                </a:moveTo>
                <a:cubicBezTo>
                  <a:pt x="541774" y="830652"/>
                  <a:pt x="1943044" y="230828"/>
                  <a:pt x="3250493" y="232198"/>
                </a:cubicBezTo>
                <a:lnTo>
                  <a:pt x="3250493" y="0"/>
                </a:lnTo>
                <a:lnTo>
                  <a:pt x="3929090" y="678685"/>
                </a:lnTo>
                <a:lnTo>
                  <a:pt x="3250493" y="1357322"/>
                </a:lnTo>
                <a:lnTo>
                  <a:pt x="3250493" y="1125173"/>
                </a:lnTo>
                <a:cubicBezTo>
                  <a:pt x="1711559" y="806945"/>
                  <a:pt x="568182" y="1423147"/>
                  <a:pt x="0" y="2125257"/>
                </a:cubicBezTo>
                <a:close/>
              </a:path>
            </a:pathLst>
          </a:custGeom>
          <a:gradFill flip="none" rotWithShape="1">
            <a:gsLst>
              <a:gs pos="0">
                <a:srgbClr val="D6ECFF">
                  <a:lumMod val="50000"/>
                </a:srgbClr>
              </a:gs>
              <a:gs pos="100000">
                <a:srgbClr val="D9EA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33361" y="3132257"/>
            <a:ext cx="56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</a:rPr>
              <a:t>민간</a:t>
            </a:r>
            <a:endParaRPr kumimoji="0" lang="en-US" altLang="ko-KR" sz="1600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25000"/>
                </a:srgbClr>
              </a:solidFill>
              <a:latin typeface="-윤고딕130"/>
              <a:ea typeface="-윤고딕13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25000"/>
                  </a:srgbClr>
                </a:solidFill>
                <a:latin typeface="-윤고딕130"/>
                <a:ea typeface="-윤고딕130"/>
              </a:rPr>
              <a:t>활용</a:t>
            </a:r>
          </a:p>
        </p:txBody>
      </p:sp>
      <p:sp>
        <p:nvSpPr>
          <p:cNvPr id="41" name="Text Box 90"/>
          <p:cNvSpPr txBox="1">
            <a:spLocks noChangeArrowheads="1"/>
          </p:cNvSpPr>
          <p:nvPr/>
        </p:nvSpPr>
        <p:spPr bwMode="auto">
          <a:xfrm>
            <a:off x="941346" y="1988840"/>
            <a:ext cx="3414630" cy="648072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미래 핵심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아젠다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 및</a:t>
            </a:r>
            <a:endParaRPr kumimoji="0" lang="en-US" altLang="ko-KR" sz="1800" b="0" i="0" u="none" strike="noStrike" kern="0" cap="none" spc="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  <a:cs typeface="HY헤드라인M"/>
            </a:endParaRPr>
          </a:p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중장기 국가 미래전략 개발</a:t>
            </a:r>
          </a:p>
        </p:txBody>
      </p:sp>
      <p:pic>
        <p:nvPicPr>
          <p:cNvPr id="42" name="Picture 2" descr="G:\★Clipart★\입체아이콘\446482 cop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1" y="2858806"/>
            <a:ext cx="2376264" cy="1679189"/>
          </a:xfrm>
          <a:prstGeom prst="rect">
            <a:avLst/>
          </a:prstGeom>
          <a:noFill/>
        </p:spPr>
      </p:pic>
      <p:pic>
        <p:nvPicPr>
          <p:cNvPr id="43" name="Picture 3" descr="G:\★Clipart★\입체아이콘\그래프\227917 [Converted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2924944"/>
            <a:ext cx="830439" cy="753397"/>
          </a:xfrm>
          <a:prstGeom prst="rect">
            <a:avLst/>
          </a:prstGeom>
          <a:noFill/>
        </p:spPr>
      </p:pic>
      <p:sp>
        <p:nvSpPr>
          <p:cNvPr id="44" name="Text Box 90"/>
          <p:cNvSpPr txBox="1">
            <a:spLocks noChangeArrowheads="1"/>
          </p:cNvSpPr>
          <p:nvPr/>
        </p:nvSpPr>
        <p:spPr bwMode="auto">
          <a:xfrm>
            <a:off x="4788024" y="1988840"/>
            <a:ext cx="3414630" cy="648072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국가사회 현안해결</a:t>
            </a:r>
          </a:p>
        </p:txBody>
      </p:sp>
      <p:sp>
        <p:nvSpPr>
          <p:cNvPr id="45" name="모서리가 둥근 직사각형 44"/>
          <p:cNvSpPr/>
          <p:nvPr/>
        </p:nvSpPr>
        <p:spPr>
          <a:xfrm>
            <a:off x="4860033" y="2348880"/>
            <a:ext cx="720080" cy="228175"/>
          </a:xfrm>
          <a:prstGeom prst="roundRect">
            <a:avLst>
              <a:gd name="adj" fmla="val 18339"/>
            </a:avLst>
          </a:prstGeom>
          <a:solidFill>
            <a:sysClr val="window" lastClr="FFFF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75000"/>
                    <a:lumOff val="25000"/>
                  </a:srgbClr>
                </a:solidFill>
                <a:effectLst/>
                <a:uLnTx/>
                <a:uFillTx/>
                <a:latin typeface="Dinmed"/>
                <a:ea typeface="-윤고딕130"/>
              </a:rPr>
              <a:t>일자</a:t>
            </a:r>
            <a:r>
              <a:rPr kumimoji="0" lang="ko-KR" altLang="en-US" sz="1200" b="0" i="0" u="none" strike="noStrike" kern="0" cap="none" spc="-50" normalizeH="0" baseline="0" noProof="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75000"/>
                    <a:lumOff val="25000"/>
                  </a:srgbClr>
                </a:solidFill>
                <a:effectLst/>
                <a:uLnTx/>
                <a:uFillTx/>
                <a:latin typeface="Dinmed"/>
                <a:ea typeface="-윤고딕130"/>
              </a:rPr>
              <a:t>리</a:t>
            </a:r>
          </a:p>
        </p:txBody>
      </p:sp>
      <p:sp>
        <p:nvSpPr>
          <p:cNvPr id="46" name="모서리가 둥근 직사각형 45"/>
          <p:cNvSpPr/>
          <p:nvPr/>
        </p:nvSpPr>
        <p:spPr>
          <a:xfrm>
            <a:off x="5652120" y="2348880"/>
            <a:ext cx="698287" cy="216024"/>
          </a:xfrm>
          <a:prstGeom prst="roundRect">
            <a:avLst/>
          </a:prstGeom>
          <a:solidFill>
            <a:sysClr val="window" lastClr="FFFF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75000"/>
                    <a:lumOff val="25000"/>
                  </a:srgbClr>
                </a:solidFill>
                <a:effectLst/>
                <a:uLnTx/>
                <a:uFillTx/>
                <a:latin typeface="Dinmed"/>
                <a:ea typeface="-윤고딕130"/>
              </a:rPr>
              <a:t>복지</a:t>
            </a:r>
          </a:p>
        </p:txBody>
      </p:sp>
      <p:sp>
        <p:nvSpPr>
          <p:cNvPr id="47" name="모서리가 둥근 직사각형 46"/>
          <p:cNvSpPr/>
          <p:nvPr/>
        </p:nvSpPr>
        <p:spPr>
          <a:xfrm>
            <a:off x="6423331" y="2348881"/>
            <a:ext cx="668949" cy="216023"/>
          </a:xfrm>
          <a:prstGeom prst="roundRect">
            <a:avLst/>
          </a:prstGeom>
          <a:solidFill>
            <a:sysClr val="window" lastClr="FFFF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75000"/>
                    <a:lumOff val="25000"/>
                  </a:srgbClr>
                </a:solidFill>
                <a:effectLst/>
                <a:uLnTx/>
                <a:uFillTx/>
                <a:latin typeface="Dinmed"/>
                <a:ea typeface="-윤고딕130"/>
              </a:rPr>
              <a:t>고령화</a:t>
            </a:r>
          </a:p>
        </p:txBody>
      </p:sp>
      <p:sp>
        <p:nvSpPr>
          <p:cNvPr id="48" name="모서리가 둥근 직사각형 47"/>
          <p:cNvSpPr/>
          <p:nvPr/>
        </p:nvSpPr>
        <p:spPr>
          <a:xfrm>
            <a:off x="7164288" y="2348881"/>
            <a:ext cx="576064" cy="216023"/>
          </a:xfrm>
          <a:prstGeom prst="roundRect">
            <a:avLst/>
          </a:prstGeom>
          <a:solidFill>
            <a:sysClr val="window" lastClr="FFFF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50" normalizeH="0" baseline="0" noProof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75000"/>
                    <a:lumOff val="25000"/>
                  </a:srgbClr>
                </a:solidFill>
                <a:effectLst/>
                <a:uLnTx/>
                <a:uFillTx/>
                <a:latin typeface="Dinmed"/>
                <a:ea typeface="-윤고딕130"/>
              </a:rPr>
              <a:t>교</a:t>
            </a:r>
            <a:r>
              <a:rPr kumimoji="0" lang="ko-KR" altLang="en-US" sz="1200" b="0" i="0" u="none" strike="noStrike" kern="0" cap="none" spc="-50" normalizeH="0" baseline="0" noProof="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320058">
                    <a:lumMod val="75000"/>
                    <a:lumOff val="25000"/>
                  </a:srgbClr>
                </a:solidFill>
                <a:effectLst/>
                <a:uLnTx/>
                <a:uFillTx/>
                <a:latin typeface="Dinmed"/>
                <a:ea typeface="-윤고딕130"/>
              </a:rPr>
              <a:t>육</a:t>
            </a:r>
            <a:endParaRPr kumimoji="0" lang="ko-KR" altLang="en-US" sz="1200" b="0" i="0" u="none" strike="noStrike" kern="0" cap="none" spc="-50" normalizeH="0" baseline="0" noProof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320058">
                  <a:lumMod val="75000"/>
                  <a:lumOff val="25000"/>
                </a:srgbClr>
              </a:solidFill>
              <a:effectLst/>
              <a:uLnTx/>
              <a:uFillTx/>
              <a:latin typeface="Dinmed"/>
              <a:ea typeface="-윤고딕130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7740352" y="2420888"/>
            <a:ext cx="72008" cy="7200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7878109" y="2420888"/>
            <a:ext cx="72008" cy="7200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8015866" y="2420888"/>
            <a:ext cx="72008" cy="7200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reg"/>
              <a:ea typeface="-윤고딕120"/>
            </a:endParaRPr>
          </a:p>
        </p:txBody>
      </p:sp>
    </p:spTree>
    <p:extLst>
      <p:ext uri="{BB962C8B-B14F-4D97-AF65-F5344CB8AC3E}">
        <p14:creationId xmlns:p14="http://schemas.microsoft.com/office/powerpoint/2010/main" val="218632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46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959146" y="44624"/>
            <a:ext cx="8509398" cy="634082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데이터분석기반 국가미래전략 수립</a:t>
            </a:r>
            <a:endParaRPr lang="ko-KR" altLang="en-US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79511" y="836712"/>
            <a:ext cx="8712969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51790" marR="63500" indent="-288290" algn="just">
              <a:spcBef>
                <a:spcPts val="0"/>
              </a:spcBef>
              <a:spcAft>
                <a:spcPts val="300"/>
              </a:spcAft>
            </a:pPr>
            <a:r>
              <a:rPr lang="ko-KR" altLang="en-US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◇ 국가미래전략센터의 </a:t>
            </a:r>
            <a:r>
              <a:rPr lang="ko-KR" altLang="en-US" sz="2000" b="0" kern="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기반으로 </a:t>
            </a:r>
            <a:r>
              <a:rPr lang="ko-KR" altLang="en-US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데이터 관리</a:t>
            </a:r>
            <a:r>
              <a:rPr lang="en-US" altLang="ko-KR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활용체계와 물리적 기반</a:t>
            </a:r>
            <a:r>
              <a:rPr lang="en-US" altLang="ko-KR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b="0" kern="0" dirty="0" err="1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클라우드센터</a:t>
            </a:r>
            <a:r>
              <a:rPr lang="en-US" altLang="ko-KR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b="0" kern="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이 구축되면 원활하고 효율적인 미래전략 수립에 도움</a:t>
            </a:r>
            <a:endParaRPr lang="ko-KR" altLang="en-US" sz="1100" b="0" kern="0" spc="0" dirty="0">
              <a:solidFill>
                <a:schemeClr val="bg2">
                  <a:lumMod val="25000"/>
                </a:schemeClr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15222392" descr="EMB000014ec0b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988840"/>
            <a:ext cx="8712969" cy="47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07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71600" y="5274"/>
            <a:ext cx="8172400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분석</a:t>
            </a:r>
            <a:r>
              <a:rPr lang="ko-KR" altLang="en-US" dirty="0" smtClean="0">
                <a:latin typeface="HY견고딕"/>
                <a:ea typeface="HY견고딕"/>
              </a:rPr>
              <a:t>활용센터</a:t>
            </a:r>
            <a:r>
              <a:rPr lang="en-US" altLang="ko-KR" dirty="0" smtClean="0">
                <a:latin typeface="HY견고딕"/>
                <a:ea typeface="HY견고딕"/>
              </a:rPr>
              <a:t>: </a:t>
            </a:r>
            <a:r>
              <a:rPr lang="ko-KR" altLang="en-US" dirty="0" smtClean="0">
                <a:solidFill>
                  <a:srgbClr val="C00000"/>
                </a:solidFill>
                <a:latin typeface="HY견고딕"/>
                <a:ea typeface="HY견고딕"/>
              </a:rPr>
              <a:t>이용방</a:t>
            </a:r>
            <a:r>
              <a:rPr lang="ko-KR" altLang="en-US" dirty="0">
                <a:solidFill>
                  <a:srgbClr val="C00000"/>
                </a:solidFill>
                <a:latin typeface="HY견고딕"/>
                <a:ea typeface="HY견고딕"/>
              </a:rPr>
              <a:t>법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b="0">
              <a:solidFill>
                <a:prstClr val="black"/>
              </a:solidFill>
              <a:latin typeface="나눔고딕"/>
              <a:ea typeface="다음_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764704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SzPct val="100000"/>
              <a:defRPr/>
            </a:pPr>
            <a:r>
              <a:rPr kumimoji="0" lang="ko-KR" altLang="en-US" sz="2000" dirty="0" err="1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빅데이터</a:t>
            </a:r>
            <a:r>
              <a:rPr kumimoji="0" lang="ko-KR" altLang="en-US" sz="20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분석활용센터 홈페이지</a:t>
            </a:r>
            <a:r>
              <a:rPr kumimoji="0" lang="en-US" altLang="ko-KR" sz="20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URL : http://www.kbig.kr</a:t>
            </a:r>
            <a:endParaRPr kumimoji="0" lang="en-US" altLang="ko-KR" sz="200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pic>
        <p:nvPicPr>
          <p:cNvPr id="7" name="Picture 4" descr="01-01-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665" r="3753" b="10822"/>
          <a:stretch/>
        </p:blipFill>
        <p:spPr bwMode="auto">
          <a:xfrm>
            <a:off x="1331641" y="3672605"/>
            <a:ext cx="451138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du-process0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22032" r="3681" b="10400"/>
          <a:stretch/>
        </p:blipFill>
        <p:spPr bwMode="auto">
          <a:xfrm>
            <a:off x="1331641" y="4608709"/>
            <a:ext cx="45113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edu-process0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6390" r="3596" b="11254"/>
          <a:stretch/>
        </p:blipFill>
        <p:spPr bwMode="auto">
          <a:xfrm>
            <a:off x="1331640" y="5400798"/>
            <a:ext cx="4511387" cy="9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2738" y="1623282"/>
            <a:ext cx="5465406" cy="677108"/>
          </a:xfrm>
          <a:prstGeom prst="rect">
            <a:avLst/>
          </a:prstGeom>
          <a:solidFill>
            <a:srgbClr val="320058">
              <a:lumMod val="25000"/>
              <a:lumOff val="7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1. </a:t>
            </a:r>
            <a:r>
              <a:rPr kumimoji="0" lang="ko-KR" altLang="en-US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사업지원인프라 </a:t>
            </a: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- </a:t>
            </a:r>
            <a:r>
              <a:rPr kumimoji="0" lang="ko-KR" altLang="en-US" sz="1600" b="0" i="0" u="none" strike="noStrike" kern="0" cap="none" spc="-1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중소기업</a:t>
            </a:r>
            <a:r>
              <a:rPr kumimoji="0" lang="en-US" altLang="ko-KR" sz="1600" b="0" i="0" u="none" strike="noStrike" kern="0" cap="none" spc="-1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, </a:t>
            </a:r>
            <a:r>
              <a:rPr kumimoji="0" lang="ko-KR" altLang="en-US" sz="1600" b="0" i="0" u="none" strike="noStrike" kern="0" cap="none" spc="-1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창업준비자</a:t>
            </a:r>
            <a:r>
              <a:rPr kumimoji="0" lang="en-US" altLang="ko-KR" sz="1600" b="0" i="0" u="none" strike="noStrike" kern="0" cap="none" spc="-1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, </a:t>
            </a:r>
            <a:r>
              <a:rPr kumimoji="0" lang="ko-KR" altLang="en-US" sz="1600" b="0" i="0" u="none" strike="noStrike" kern="0" cap="none" spc="-15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커뮤니티 개발자 등</a:t>
            </a:r>
            <a:endParaRPr kumimoji="0" lang="en-US" altLang="ko-KR" sz="1600" b="0" i="0" u="none" strike="noStrike" kern="0" cap="none" spc="-150" normalizeH="0" baseline="0" noProof="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uLnTx/>
              <a:uFillTx/>
              <a:latin typeface="Dinmed"/>
              <a:ea typeface="-윤고딕130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altLang="ko-KR" sz="600" b="0" i="0" u="none" strike="noStrike" kern="0" cap="none" spc="-150" normalizeH="0" baseline="0" noProof="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uLnTx/>
              <a:uFillTx/>
              <a:latin typeface="Dinmed"/>
              <a:ea typeface="-윤고딕130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2. </a:t>
            </a:r>
            <a:r>
              <a:rPr kumimoji="0" lang="ko-KR" altLang="en-US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교육지원인프라 </a:t>
            </a: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– </a:t>
            </a:r>
            <a:r>
              <a:rPr kumimoji="0" lang="ko-KR" altLang="en-US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대학</a:t>
            </a: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(</a:t>
            </a:r>
            <a:r>
              <a:rPr kumimoji="0" lang="ko-KR" altLang="en-US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원</a:t>
            </a: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), </a:t>
            </a:r>
            <a:r>
              <a:rPr kumimoji="0" lang="ko-KR" altLang="en-US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공공</a:t>
            </a:r>
            <a:r>
              <a:rPr kumimoji="0" lang="en-US" altLang="ko-KR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/</a:t>
            </a:r>
            <a:r>
              <a:rPr kumimoji="0" lang="ko-KR" altLang="en-US" sz="1600" b="0" i="0" u="none" strike="noStrike" kern="0" cap="none" spc="0" normalizeH="0" baseline="0" noProof="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uLnTx/>
                <a:uFillTx/>
                <a:latin typeface="Dinmed"/>
                <a:ea typeface="-윤고딕130"/>
                <a:cs typeface="+mj-cs"/>
              </a:rPr>
              <a:t>민간교육기관 교육생 등</a:t>
            </a:r>
            <a:endParaRPr kumimoji="0" lang="en-US" altLang="ko-KR" sz="1600" b="0" i="0" u="none" strike="noStrike" kern="0" cap="none" spc="0" normalizeH="0" baseline="0" noProof="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uLnTx/>
              <a:uFillTx/>
              <a:latin typeface="Dinmed"/>
              <a:ea typeface="-윤고딕130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427" y="2769600"/>
            <a:ext cx="5472717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SzPct val="100000"/>
              <a:defRPr/>
            </a:pP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온라인으로 </a:t>
            </a:r>
            <a:r>
              <a:rPr kumimoji="0" lang="ko-KR" altLang="en-US" sz="1600" dirty="0" err="1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빅데이터</a:t>
            </a: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분석활용센터 홈페이지</a:t>
            </a:r>
            <a:r>
              <a:rPr kumimoji="0" lang="en-US" altLang="ko-KR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(http://www.kbig.kr)</a:t>
            </a: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에 접속하여 회원가입 후  자원</a:t>
            </a:r>
            <a:r>
              <a:rPr kumimoji="0" lang="en-US" altLang="ko-KR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(HW/SW </a:t>
            </a: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등</a:t>
            </a:r>
            <a:r>
              <a:rPr kumimoji="0" lang="en-US" altLang="ko-KR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)</a:t>
            </a: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을 할당 받아 사용</a:t>
            </a:r>
            <a:endParaRPr kumimoji="0" lang="en-US" altLang="ko-KR" sz="160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489674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강사</a:t>
            </a:r>
            <a:endParaRPr kumimoji="0" lang="en-US" altLang="ko-KR" sz="14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marL="285750" indent="-28575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0" lang="en-US" altLang="ko-KR" sz="14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marL="285750" indent="-28575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0" lang="en-US" altLang="ko-KR" sz="14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marL="285750" indent="-28575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학생</a:t>
            </a:r>
            <a:endParaRPr kumimoji="0" lang="en-US" altLang="ko-KR" sz="140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74461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SzPct val="100000"/>
              <a:defRPr/>
            </a:pP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 </a:t>
            </a:r>
            <a:r>
              <a:rPr kumimoji="0" lang="en-US" altLang="ko-KR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o</a:t>
            </a:r>
            <a:r>
              <a:rPr kumimoji="0" lang="ko-KR" altLang="en-US" sz="16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</a:t>
            </a: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사업지원</a:t>
            </a:r>
            <a:endParaRPr kumimoji="0" lang="en-US" altLang="ko-KR" sz="1400" dirty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fontAlgn="auto">
              <a:spcAft>
                <a:spcPts val="0"/>
              </a:spcAft>
              <a:buSzPct val="100000"/>
              <a:defRPr/>
            </a:pPr>
            <a:r>
              <a:rPr kumimoji="0" lang="en-US" altLang="ko-KR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    </a:t>
            </a: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인프라</a:t>
            </a:r>
            <a:endParaRPr kumimoji="0" lang="en-US" altLang="ko-KR" sz="16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fontAlgn="auto">
              <a:spcAft>
                <a:spcPts val="0"/>
              </a:spcAft>
              <a:buSzPct val="100000"/>
              <a:defRPr/>
            </a:pPr>
            <a:endParaRPr kumimoji="0" lang="en-US" altLang="ko-KR" sz="14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fontAlgn="auto">
              <a:spcAft>
                <a:spcPts val="0"/>
              </a:spcAft>
              <a:buSzPct val="100000"/>
              <a:defRPr/>
            </a:pP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 </a:t>
            </a:r>
            <a:r>
              <a:rPr kumimoji="0" lang="en-US" altLang="ko-KR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o </a:t>
            </a: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교육지원</a:t>
            </a:r>
            <a:endParaRPr kumimoji="0" lang="en-US" altLang="ko-KR" sz="14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  <a:p>
            <a:pPr fontAlgn="auto">
              <a:spcAft>
                <a:spcPts val="0"/>
              </a:spcAft>
              <a:buSzPct val="100000"/>
              <a:defRPr/>
            </a:pPr>
            <a:r>
              <a:rPr kumimoji="0" lang="en-US" altLang="ko-KR" sz="1400" dirty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</a:t>
            </a:r>
            <a:r>
              <a:rPr kumimoji="0" lang="en-US" altLang="ko-KR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    </a:t>
            </a:r>
            <a:r>
              <a:rPr kumimoji="0" lang="ko-KR" altLang="en-US" sz="1400" dirty="0" smtClean="0">
                <a:ln w="6350" cmpd="sng">
                  <a:solidFill>
                    <a:srgbClr val="FFFFFF">
                      <a:alpha val="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165100" algn="tl" rotWithShape="0">
                    <a:prstClr val="white"/>
                  </a:outerShdw>
                </a:effectLst>
                <a:latin typeface="Dinmed"/>
                <a:ea typeface="-윤고딕130"/>
                <a:cs typeface="+mj-cs"/>
              </a:rPr>
              <a:t>인프라</a:t>
            </a:r>
            <a:endParaRPr kumimoji="0" lang="en-US" altLang="ko-KR" sz="1400" dirty="0" smtClean="0">
              <a:ln w="6350" cmpd="sng">
                <a:solidFill>
                  <a:srgbClr val="FFFFFF">
                    <a:alpha val="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165100" algn="tl" rotWithShape="0">
                  <a:prstClr val="white"/>
                </a:outerShdw>
              </a:effectLst>
              <a:latin typeface="Dinmed"/>
              <a:ea typeface="-윤고딕130"/>
              <a:cs typeface="+mj-cs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47" y="1737918"/>
            <a:ext cx="3060104" cy="326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0"/>
          <p:cNvSpPr txBox="1">
            <a:spLocks noChangeArrowheads="1"/>
          </p:cNvSpPr>
          <p:nvPr/>
        </p:nvSpPr>
        <p:spPr bwMode="auto">
          <a:xfrm>
            <a:off x="395536" y="1224333"/>
            <a:ext cx="1326398" cy="398949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320058">
                  <a:lumMod val="25000"/>
                  <a:lumOff val="75000"/>
                </a:srgbClr>
              </a:gs>
              <a:gs pos="44000">
                <a:srgbClr val="320058">
                  <a:lumMod val="75000"/>
                  <a:lumOff val="25000"/>
                </a:srgbClr>
              </a:gs>
              <a:gs pos="52000">
                <a:srgbClr val="320058">
                  <a:lumMod val="90000"/>
                  <a:lumOff val="10000"/>
                </a:srgbClr>
              </a:gs>
              <a:gs pos="100000">
                <a:srgbClr val="320058">
                  <a:lumMod val="75000"/>
                  <a:lumOff val="2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320058">
                    <a:lumMod val="90000"/>
                    <a:lumOff val="10000"/>
                  </a:srgbClr>
                </a:gs>
                <a:gs pos="50000">
                  <a:srgbClr val="320058">
                    <a:lumMod val="10000"/>
                    <a:lumOff val="90000"/>
                  </a:srgbClr>
                </a:gs>
                <a:gs pos="100000">
                  <a:srgbClr val="320058">
                    <a:lumMod val="90000"/>
                    <a:lumOff val="1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  <a:cs typeface="HY헤드라인M"/>
              </a:rPr>
              <a:t>이용대상</a:t>
            </a:r>
          </a:p>
        </p:txBody>
      </p:sp>
      <p:sp>
        <p:nvSpPr>
          <p:cNvPr id="16" name="Text Box 90"/>
          <p:cNvSpPr txBox="1">
            <a:spLocks noChangeArrowheads="1"/>
          </p:cNvSpPr>
          <p:nvPr/>
        </p:nvSpPr>
        <p:spPr bwMode="auto">
          <a:xfrm>
            <a:off x="395427" y="2409560"/>
            <a:ext cx="1296144" cy="360040"/>
          </a:xfrm>
          <a:prstGeom prst="roundRect">
            <a:avLst>
              <a:gd name="adj" fmla="val 3273"/>
            </a:avLst>
          </a:prstGeom>
          <a:gradFill>
            <a:gsLst>
              <a:gs pos="0">
                <a:srgbClr val="A5D800"/>
              </a:gs>
              <a:gs pos="44000">
                <a:srgbClr val="A5D800">
                  <a:lumMod val="75000"/>
                </a:srgbClr>
              </a:gs>
              <a:gs pos="52000">
                <a:srgbClr val="A5D800">
                  <a:lumMod val="50000"/>
                </a:srgbClr>
              </a:gs>
              <a:gs pos="100000">
                <a:srgbClr val="A5D800">
                  <a:lumMod val="75000"/>
                </a:srgbClr>
              </a:gs>
            </a:gsLst>
            <a:lin ang="5400000" scaled="0"/>
          </a:gradFill>
          <a:ln w="9525" cmpd="sng">
            <a:gradFill>
              <a:gsLst>
                <a:gs pos="0">
                  <a:srgbClr val="A5D800">
                    <a:lumMod val="50000"/>
                  </a:srgbClr>
                </a:gs>
                <a:gs pos="50000">
                  <a:srgbClr val="A5D800">
                    <a:lumMod val="60000"/>
                    <a:lumOff val="40000"/>
                  </a:srgbClr>
                </a:gs>
                <a:gs pos="100000">
                  <a:srgbClr val="A5D800">
                    <a:lumMod val="5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  <a:sp3d>
              <a:contourClr>
                <a:srgbClr val="101A38"/>
              </a:contourClr>
            </a:sp3d>
          </a:bodyPr>
          <a:lstStyle/>
          <a:p>
            <a:pPr marL="0" marR="0" lvl="0" indent="-180975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-5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r="2700000" algn="tl" rotWithShape="0">
                    <a:prstClr val="black"/>
                  </a:outerShdw>
                </a:effectLst>
                <a:uLnTx/>
                <a:uFillTx/>
                <a:latin typeface="Dinmed"/>
                <a:ea typeface="-윤고딕130"/>
              </a:rPr>
              <a:t>이용방법</a:t>
            </a:r>
            <a:endParaRPr kumimoji="0" lang="en-US" altLang="ko-KR" sz="1800" b="0" i="0" u="none" strike="noStrike" kern="0" cap="none" spc="-5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>
                <a:outerShdw blurRad="190500" dir="2700000" algn="tl" rotWithShape="0">
                  <a:prstClr val="black"/>
                </a:outerShdw>
              </a:effectLst>
              <a:uLnTx/>
              <a:uFillTx/>
              <a:latin typeface="Dinmed"/>
              <a:ea typeface="-윤고딕130"/>
            </a:endParaRPr>
          </a:p>
        </p:txBody>
      </p:sp>
    </p:spTree>
    <p:extLst>
      <p:ext uri="{BB962C8B-B14F-4D97-AF65-F5344CB8AC3E}">
        <p14:creationId xmlns:p14="http://schemas.microsoft.com/office/powerpoint/2010/main" val="294305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100392" cy="63408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협력거버넌스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활성화</a:t>
            </a:r>
            <a:endParaRPr lang="ko-KR" altLang="en-US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7" name="Picture 3" descr="F:\★Clipart★\다이아그램\448526 [Converted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668" y="692697"/>
            <a:ext cx="7238281" cy="4392488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397400" y="692696"/>
            <a:ext cx="1417055" cy="78342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/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정부</a:t>
            </a:r>
            <a:endParaRPr kumimoji="1" lang="en-US" altLang="ko-KR" kern="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공공기</a:t>
            </a:r>
            <a:r>
              <a:rPr kumimoji="1" lang="ko-KR" altLang="en-US" kern="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관</a:t>
            </a:r>
            <a:endParaRPr kumimoji="1" lang="en-US" altLang="ko-KR" kern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475656" y="1556792"/>
            <a:ext cx="1109278" cy="61722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/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0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관련</a:t>
            </a:r>
            <a:endParaRPr kumimoji="1" lang="en-US" altLang="ko-KR" sz="2000" kern="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0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연구기</a:t>
            </a:r>
            <a:r>
              <a:rPr kumimoji="1" lang="ko-KR" altLang="en-US" sz="2000" kern="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관</a:t>
            </a:r>
            <a:endParaRPr kumimoji="1" lang="en-US" altLang="ko-KR" sz="2000" kern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547664" y="3573016"/>
            <a:ext cx="878446" cy="61722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/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4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관련</a:t>
            </a:r>
            <a:endParaRPr kumimoji="1" lang="en-US" altLang="ko-KR" sz="2400" kern="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4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전문</a:t>
            </a:r>
            <a:r>
              <a:rPr kumimoji="1" lang="ko-KR" altLang="en-US" sz="2400" kern="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가</a:t>
            </a:r>
            <a:endParaRPr kumimoji="1" lang="en-US" altLang="ko-KR" sz="2400" kern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876256" y="2091699"/>
            <a:ext cx="1109278" cy="61722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/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000" kern="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빅데이터</a:t>
            </a:r>
            <a:endParaRPr kumimoji="1" lang="en-US" altLang="ko-KR" sz="2000" kern="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0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보유기</a:t>
            </a:r>
            <a:r>
              <a:rPr kumimoji="1" lang="ko-KR" altLang="en-US" sz="2000" kern="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관</a:t>
            </a:r>
            <a:endParaRPr kumimoji="1" lang="en-US" altLang="ko-KR" sz="2000" kern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5694970" y="4107923"/>
            <a:ext cx="1109278" cy="61722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2">
                  <a:lumMod val="25000"/>
                </a:schemeClr>
              </a:contourClr>
            </a:sp3d>
          </a:bodyPr>
          <a:lstStyle/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4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민간</a:t>
            </a:r>
            <a:endParaRPr kumimoji="1" lang="en-US" altLang="ko-KR" sz="2400" kern="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lnSpc>
                <a:spcPct val="90000"/>
              </a:lnSpc>
              <a:spcBef>
                <a:spcPts val="200"/>
              </a:spcBef>
              <a:buSzPct val="120000"/>
              <a:defRPr/>
            </a:pPr>
            <a:r>
              <a:rPr kumimoji="1" lang="ko-KR" altLang="en-US" sz="2400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전문기업</a:t>
            </a:r>
            <a:endParaRPr kumimoji="1" lang="en-US" altLang="ko-KR" sz="2400" kern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3848" y="1772816"/>
            <a:ext cx="2448274" cy="143629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1"/>
              </a:contourClr>
            </a:sp3d>
          </a:bodyPr>
          <a:lstStyle/>
          <a:p>
            <a:pPr algn="ctr" defTabSz="1330325" eaLnBrk="0" hangingPunct="0">
              <a:spcBef>
                <a:spcPts val="200"/>
              </a:spcBef>
              <a:buSzPct val="120000"/>
              <a:defRPr/>
            </a:pPr>
            <a:r>
              <a:rPr kumimoji="1" lang="ko-KR" altLang="en-US" sz="2800" kern="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rPr>
              <a:t>빅데이터</a:t>
            </a:r>
            <a:endParaRPr kumimoji="1" lang="en-US" altLang="ko-KR" sz="2800" kern="0" dirty="0" smtClean="0">
              <a:solidFill>
                <a:schemeClr val="accent2">
                  <a:lumMod val="75000"/>
                </a:schemeClr>
              </a:solidFill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spcBef>
                <a:spcPts val="200"/>
              </a:spcBef>
              <a:buSzPct val="120000"/>
              <a:defRPr/>
            </a:pPr>
            <a:r>
              <a:rPr lang="ko-KR" altLang="en-US" sz="2800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rPr>
              <a:t>공동협</a:t>
            </a:r>
            <a:r>
              <a:rPr lang="ko-KR" altLang="en-US" sz="2800" kern="0" dirty="0">
                <a:solidFill>
                  <a:schemeClr val="accent2">
                    <a:lumMod val="75000"/>
                  </a:scheme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rPr>
              <a:t>력</a:t>
            </a:r>
            <a:endParaRPr kumimoji="1" lang="ko-KR" altLang="en-US" sz="2800" kern="0" dirty="0">
              <a:solidFill>
                <a:schemeClr val="accent2">
                  <a:lumMod val="75000"/>
                </a:schemeClr>
              </a:solidFill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5160074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국가전략 포럼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800" y="5529243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포럼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1800" y="5914654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솔루션 포럼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1800" y="6283986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DB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전문가 포럼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8249" y="5160074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전문가 협의회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8249" y="5529243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한국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데이터사이언스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학회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8249" y="5914654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한국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서비스 학회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8249" y="6283986"/>
            <a:ext cx="29901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한국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빅데이터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학회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92365" y="4869161"/>
            <a:ext cx="2679435" cy="191683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23528" y="5013176"/>
            <a:ext cx="2448274" cy="1436291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1"/>
              </a:contourClr>
            </a:sp3d>
          </a:bodyPr>
          <a:lstStyle/>
          <a:p>
            <a:pPr algn="ctr" defTabSz="1330325" eaLnBrk="0" hangingPunct="0">
              <a:spcBef>
                <a:spcPts val="200"/>
              </a:spcBef>
              <a:buSzPct val="120000"/>
              <a:defRPr/>
            </a:pPr>
            <a:r>
              <a:rPr kumimoji="1" lang="ko-KR" altLang="en-US" sz="2800" kern="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rPr>
              <a:t>빅데이터</a:t>
            </a:r>
            <a:endParaRPr kumimoji="1" lang="en-US" altLang="ko-KR" sz="2800" kern="0" dirty="0" smtClean="0">
              <a:solidFill>
                <a:schemeClr val="accent2">
                  <a:lumMod val="75000"/>
                </a:schemeClr>
              </a:solidFill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spcBef>
                <a:spcPts val="200"/>
              </a:spcBef>
              <a:buSzPct val="120000"/>
              <a:defRPr/>
            </a:pPr>
            <a:r>
              <a:rPr lang="ko-KR" altLang="en-US" sz="2800" kern="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rPr>
              <a:t>범국가</a:t>
            </a:r>
            <a:endParaRPr lang="en-US" altLang="ko-KR" sz="2800" kern="0" dirty="0" smtClean="0">
              <a:solidFill>
                <a:schemeClr val="accent2">
                  <a:lumMod val="75000"/>
                </a:schemeClr>
              </a:solidFill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 defTabSz="1330325" eaLnBrk="0" hangingPunct="0">
              <a:spcBef>
                <a:spcPts val="200"/>
              </a:spcBef>
              <a:buSzPct val="120000"/>
              <a:defRPr/>
            </a:pPr>
            <a:r>
              <a:rPr lang="ko-KR" altLang="en-US" sz="2800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rPr>
              <a:t>공동협력 선언</a:t>
            </a:r>
            <a:endParaRPr kumimoji="1" lang="ko-KR" altLang="en-US" sz="2800" kern="0" dirty="0">
              <a:solidFill>
                <a:schemeClr val="accent2">
                  <a:lumMod val="75000"/>
                </a:schemeClr>
              </a:solidFill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85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ko-KR" altLang="en-US" smtClean="0"/>
              <a:pPr/>
              <a:t>49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2575973"/>
            <a:ext cx="9144000" cy="936104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gradFill>
              <a:gsLst>
                <a:gs pos="0">
                  <a:schemeClr val="bg2">
                    <a:lumMod val="5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-36512" y="2720859"/>
            <a:ext cx="921702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300" b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en-US" altLang="ko-KR" sz="33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300" b="0" dirty="0" err="1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빅데이터로</a:t>
            </a:r>
            <a:r>
              <a:rPr lang="ko-KR" altLang="en-US" sz="3300" b="0" dirty="0" smtClean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만드는 대한민국의 새로운 미래</a:t>
            </a:r>
            <a:endParaRPr lang="ko-KR" altLang="en-US" sz="3300" b="0" dirty="0">
              <a:solidFill>
                <a:schemeClr val="bg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4530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직사각형 127"/>
          <p:cNvSpPr/>
          <p:nvPr/>
        </p:nvSpPr>
        <p:spPr>
          <a:xfrm>
            <a:off x="430734" y="1988690"/>
            <a:ext cx="2845122" cy="4608513"/>
          </a:xfrm>
          <a:prstGeom prst="rect">
            <a:avLst/>
          </a:prstGeom>
          <a:gradFill>
            <a:gsLst>
              <a:gs pos="0">
                <a:schemeClr val="bg2">
                  <a:lumMod val="50000"/>
                  <a:alpha val="20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5903342" y="1988839"/>
            <a:ext cx="2845122" cy="4608513"/>
          </a:xfrm>
          <a:prstGeom prst="rect">
            <a:avLst/>
          </a:prstGeom>
          <a:gradFill>
            <a:gsLst>
              <a:gs pos="0">
                <a:schemeClr val="bg2">
                  <a:lumMod val="50000"/>
                  <a:alpha val="20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그럼에도 불구하고</a:t>
            </a:r>
            <a:r>
              <a:rPr lang="en-US" altLang="ko-KR" sz="3600" dirty="0" smtClean="0">
                <a:latin typeface="HY견고딕" pitchFamily="18" charset="-127"/>
                <a:ea typeface="HY견고딕" pitchFamily="18" charset="-127"/>
              </a:rPr>
              <a:t>…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 우리사회는</a:t>
            </a:r>
            <a:r>
              <a:rPr lang="en-US" altLang="ko-KR" sz="3600" dirty="0" smtClean="0">
                <a:latin typeface="HY견고딕" pitchFamily="18" charset="-127"/>
                <a:ea typeface="HY견고딕" pitchFamily="18" charset="-127"/>
              </a:rPr>
              <a:t>?</a:t>
            </a:r>
            <a:endParaRPr sz="3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33600" cy="365125"/>
          </a:xfrm>
        </p:spPr>
        <p:txBody>
          <a:bodyPr/>
          <a:lstStyle/>
          <a:p>
            <a:pPr>
              <a:defRPr/>
            </a:pPr>
            <a:fld id="{D39A335D-4FA9-414F-985D-B1B3F024A852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9" name="타원 128"/>
          <p:cNvSpPr/>
          <p:nvPr/>
        </p:nvSpPr>
        <p:spPr>
          <a:xfrm>
            <a:off x="935088" y="1446559"/>
            <a:ext cx="1728192" cy="54062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perspectiveRelaxed">
              <a:rot lat="18573603" lon="0" rev="0"/>
            </a:camera>
            <a:lightRig rig="threePt" dir="t"/>
          </a:scene3d>
          <a:sp3d extrusionH="508000" prstMaterial="plastic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07096" y="2000918"/>
            <a:ext cx="1658412" cy="134724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  <a:sp3d extrusionH="57150" contourW="19050">
              <a:bevelT w="12700" h="12700" prst="coolSlant"/>
              <a:contourClr>
                <a:schemeClr val="bg1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경제문제</a:t>
            </a:r>
            <a:endParaRPr kumimoji="0" lang="ko-KR" altLang="en-US" sz="200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41" name="직선 연결선 140"/>
          <p:cNvCxnSpPr/>
          <p:nvPr/>
        </p:nvCxnSpPr>
        <p:spPr>
          <a:xfrm>
            <a:off x="611560" y="3010477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직사각형 151"/>
          <p:cNvSpPr/>
          <p:nvPr/>
        </p:nvSpPr>
        <p:spPr>
          <a:xfrm>
            <a:off x="395536" y="2564904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노동생산성 </a:t>
            </a:r>
            <a:r>
              <a:rPr kumimoji="0" lang="en-US" altLang="ko-KR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28</a:t>
            </a:r>
            <a:r>
              <a:rPr kumimoji="0" lang="ko-KR" altLang="en-US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</a:t>
            </a:r>
            <a:r>
              <a:rPr kumimoji="0" lang="en-US" altLang="ko-KR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/30</a:t>
            </a:r>
            <a:r>
              <a:rPr kumimoji="0" lang="ko-KR" altLang="en-US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</a:t>
            </a:r>
            <a:r>
              <a:rPr kumimoji="0" lang="en-US" altLang="ko-KR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(‘12)</a:t>
            </a:r>
            <a:endParaRPr kumimoji="0" lang="ko-KR" altLang="en-US" dirty="0">
              <a:ln w="1905"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5" name="Picture 2" descr="C:\Users\user\AppData\Local\Microsoft\Windows\Temporary Internet Files\Content.IE5\SG2Y73HF\MC90029558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78" y="1093084"/>
            <a:ext cx="1281648" cy="7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타원 65"/>
          <p:cNvSpPr/>
          <p:nvPr/>
        </p:nvSpPr>
        <p:spPr>
          <a:xfrm>
            <a:off x="6427845" y="1450354"/>
            <a:ext cx="1728192" cy="54062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perspectiveRelaxed">
              <a:rot lat="18573603" lon="0" rev="0"/>
            </a:camera>
            <a:lightRig rig="threePt" dir="t"/>
          </a:scene3d>
          <a:sp3d extrusionH="508000" prstMaterial="plastic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99853" y="2004713"/>
            <a:ext cx="1658412" cy="134724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  <a:sp3d extrusionH="57150" contourW="19050">
              <a:bevelT w="12700" h="12700" prst="coolSlant"/>
              <a:contourClr>
                <a:schemeClr val="bg1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사회문제</a:t>
            </a:r>
            <a:endParaRPr kumimoji="0" lang="ko-KR" altLang="en-US" sz="200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6104317" y="3014272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/>
          <p:cNvSpPr/>
          <p:nvPr/>
        </p:nvSpPr>
        <p:spPr>
          <a:xfrm>
            <a:off x="5888293" y="2568699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학교폭력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․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사교육비↑</a:t>
            </a:r>
          </a:p>
        </p:txBody>
      </p:sp>
      <p:pic>
        <p:nvPicPr>
          <p:cNvPr id="56" name="Picture 3" descr="C:\Users\user\AppData\Local\Microsoft\Windows\Temporary Internet Files\Content.IE5\PHKOM6SN\MC9002955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534">
            <a:off x="6733015" y="1198882"/>
            <a:ext cx="1207480" cy="7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직선 연결선 74"/>
          <p:cNvCxnSpPr/>
          <p:nvPr/>
        </p:nvCxnSpPr>
        <p:spPr>
          <a:xfrm>
            <a:off x="611560" y="3664058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직사각형 75"/>
          <p:cNvSpPr/>
          <p:nvPr/>
        </p:nvSpPr>
        <p:spPr>
          <a:xfrm>
            <a:off x="395536" y="3218485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노동시간 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OECD 1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</a:t>
            </a:r>
          </a:p>
        </p:txBody>
      </p:sp>
      <p:cxnSp>
        <p:nvCxnSpPr>
          <p:cNvPr id="77" name="직선 연결선 76"/>
          <p:cNvCxnSpPr/>
          <p:nvPr/>
        </p:nvCxnSpPr>
        <p:spPr>
          <a:xfrm>
            <a:off x="6104317" y="3667853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/>
          <p:cNvSpPr/>
          <p:nvPr/>
        </p:nvSpPr>
        <p:spPr>
          <a:xfrm>
            <a:off x="5888293" y="3222280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자살률 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OECD 1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</a:t>
            </a:r>
          </a:p>
        </p:txBody>
      </p:sp>
      <p:cxnSp>
        <p:nvCxnSpPr>
          <p:cNvPr id="79" name="직선 연결선 78"/>
          <p:cNvCxnSpPr/>
          <p:nvPr/>
        </p:nvCxnSpPr>
        <p:spPr>
          <a:xfrm>
            <a:off x="611560" y="4285135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직사각형 79"/>
          <p:cNvSpPr/>
          <p:nvPr/>
        </p:nvSpPr>
        <p:spPr>
          <a:xfrm>
            <a:off x="395536" y="3839562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GDP 2</a:t>
            </a:r>
            <a:r>
              <a:rPr kumimoji="0" lang="ko-KR" altLang="en-US" dirty="0" err="1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만불대에서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정체</a:t>
            </a:r>
          </a:p>
        </p:txBody>
      </p:sp>
      <p:cxnSp>
        <p:nvCxnSpPr>
          <p:cNvPr id="81" name="직선 연결선 80"/>
          <p:cNvCxnSpPr/>
          <p:nvPr/>
        </p:nvCxnSpPr>
        <p:spPr>
          <a:xfrm>
            <a:off x="6104317" y="4288930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직사각형 81"/>
          <p:cNvSpPr/>
          <p:nvPr/>
        </p:nvSpPr>
        <p:spPr>
          <a:xfrm>
            <a:off x="5888293" y="3843357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부패지수 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43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(183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개국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ln w="1905"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83" name="직선 연결선 82"/>
          <p:cNvCxnSpPr/>
          <p:nvPr/>
        </p:nvCxnSpPr>
        <p:spPr>
          <a:xfrm>
            <a:off x="611560" y="4938716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직사각형 83"/>
          <p:cNvSpPr/>
          <p:nvPr/>
        </p:nvSpPr>
        <p:spPr>
          <a:xfrm>
            <a:off x="395536" y="4493143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청년 일자리 심각</a:t>
            </a:r>
          </a:p>
        </p:txBody>
      </p:sp>
      <p:cxnSp>
        <p:nvCxnSpPr>
          <p:cNvPr id="85" name="직선 연결선 84"/>
          <p:cNvCxnSpPr/>
          <p:nvPr/>
        </p:nvCxnSpPr>
        <p:spPr>
          <a:xfrm>
            <a:off x="6104317" y="4942511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5888293" y="4496938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사회격차</a:t>
            </a:r>
            <a:r>
              <a:rPr kumimoji="0" lang="en-US" altLang="ko-KR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․</a:t>
            </a: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갈등 심화</a:t>
            </a:r>
          </a:p>
        </p:txBody>
      </p:sp>
      <p:cxnSp>
        <p:nvCxnSpPr>
          <p:cNvPr id="87" name="직선 연결선 86"/>
          <p:cNvCxnSpPr/>
          <p:nvPr/>
        </p:nvCxnSpPr>
        <p:spPr>
          <a:xfrm>
            <a:off x="611560" y="5581279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직사각형 87"/>
          <p:cNvSpPr/>
          <p:nvPr/>
        </p:nvSpPr>
        <p:spPr>
          <a:xfrm>
            <a:off x="395536" y="5135706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기업경쟁력 제고 필요</a:t>
            </a:r>
            <a:endParaRPr kumimoji="0" lang="ko-KR" altLang="en-US" dirty="0">
              <a:ln w="1905"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89" name="직선 연결선 88"/>
          <p:cNvCxnSpPr/>
          <p:nvPr/>
        </p:nvCxnSpPr>
        <p:spPr>
          <a:xfrm>
            <a:off x="6104317" y="5585074"/>
            <a:ext cx="2412380" cy="4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직사각형 89"/>
          <p:cNvSpPr/>
          <p:nvPr/>
        </p:nvSpPr>
        <p:spPr>
          <a:xfrm>
            <a:off x="5888293" y="5139501"/>
            <a:ext cx="2932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0050" fontAlgn="auto">
              <a:spcBef>
                <a:spcPts val="0"/>
              </a:spcBef>
              <a:spcAft>
                <a:spcPts val="0"/>
              </a:spcAft>
              <a:tabLst>
                <a:tab pos="1619250" algn="l"/>
              </a:tabLst>
              <a:defRPr/>
            </a:pPr>
            <a:r>
              <a:rPr kumimoji="0" lang="ko-KR" altLang="en-US" dirty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국민의 행복지수 </a:t>
            </a:r>
            <a:r>
              <a:rPr kumimoji="0" lang="en-US" altLang="ko-KR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24</a:t>
            </a:r>
            <a:r>
              <a:rPr kumimoji="0" lang="ko-KR" altLang="en-US" dirty="0" smtClean="0">
                <a:ln w="1905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</a:t>
            </a:r>
            <a:endParaRPr kumimoji="0" lang="ko-KR" altLang="en-US" dirty="0">
              <a:ln w="1905"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1" name="Oval 3"/>
          <p:cNvSpPr>
            <a:spLocks noChangeArrowheads="1"/>
          </p:cNvSpPr>
          <p:nvPr/>
        </p:nvSpPr>
        <p:spPr bwMode="auto">
          <a:xfrm>
            <a:off x="3923928" y="2780928"/>
            <a:ext cx="1381236" cy="1314596"/>
          </a:xfrm>
          <a:prstGeom prst="ellipse">
            <a:avLst/>
          </a:prstGeom>
          <a:solidFill>
            <a:srgbClr val="FFFF00">
              <a:alpha val="48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600" kern="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저출산</a:t>
            </a:r>
            <a:endParaRPr lang="en-US" altLang="ko-KR" sz="2600" kern="0" dirty="0" smtClean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고령화</a:t>
            </a:r>
            <a:endParaRPr kumimoji="0" lang="ko-KR" altLang="en-US" sz="2600" kern="0" dirty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92" name="Oval 5"/>
          <p:cNvSpPr>
            <a:spLocks noChangeArrowheads="1"/>
          </p:cNvSpPr>
          <p:nvPr/>
        </p:nvSpPr>
        <p:spPr bwMode="auto">
          <a:xfrm>
            <a:off x="4486908" y="3717032"/>
            <a:ext cx="1381236" cy="131459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저성장</a:t>
            </a:r>
            <a:endParaRPr kumimoji="0" lang="ko-KR" altLang="en-US" sz="2600" kern="0" dirty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93" name="Oval 6"/>
          <p:cNvSpPr>
            <a:spLocks noChangeArrowheads="1"/>
          </p:cNvSpPr>
          <p:nvPr/>
        </p:nvSpPr>
        <p:spPr bwMode="auto">
          <a:xfrm>
            <a:off x="3275856" y="3717032"/>
            <a:ext cx="1381236" cy="1314596"/>
          </a:xfrm>
          <a:prstGeom prst="ellipse">
            <a:avLst/>
          </a:prstGeom>
          <a:solidFill>
            <a:srgbClr val="E53BC9">
              <a:alpha val="47843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다문화</a:t>
            </a:r>
            <a:endParaRPr kumimoji="0" lang="ko-KR" altLang="en-US" sz="2600" kern="0" dirty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95" name="모서리가 둥근 직사각형 94"/>
          <p:cNvSpPr/>
          <p:nvPr/>
        </p:nvSpPr>
        <p:spPr>
          <a:xfrm>
            <a:off x="3581890" y="1450354"/>
            <a:ext cx="2065312" cy="685288"/>
          </a:xfrm>
          <a:prstGeom prst="roundRect">
            <a:avLst>
              <a:gd name="adj" fmla="val 7922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미래위험</a:t>
            </a:r>
            <a:endParaRPr kumimoji="0" lang="ko-KR" altLang="en-US" sz="200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3193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타원 95"/>
          <p:cNvSpPr/>
          <p:nvPr/>
        </p:nvSpPr>
        <p:spPr>
          <a:xfrm>
            <a:off x="4427984" y="2483830"/>
            <a:ext cx="4536504" cy="3483269"/>
          </a:xfrm>
          <a:prstGeom prst="ellipse">
            <a:avLst/>
          </a:prstGeom>
          <a:solidFill>
            <a:srgbClr val="FFFF00">
              <a:alpha val="31000"/>
            </a:srgbClr>
          </a:solidFill>
          <a:ln w="4127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5" name="타원 94"/>
          <p:cNvSpPr/>
          <p:nvPr/>
        </p:nvSpPr>
        <p:spPr>
          <a:xfrm>
            <a:off x="179511" y="2542175"/>
            <a:ext cx="4392489" cy="3424924"/>
          </a:xfrm>
          <a:prstGeom prst="ellipse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 w="412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2339752" y="692696"/>
            <a:ext cx="4399614" cy="3677997"/>
          </a:xfrm>
          <a:prstGeom prst="ellipse">
            <a:avLst/>
          </a:prstGeom>
          <a:solidFill>
            <a:schemeClr val="bg2">
              <a:lumMod val="75000"/>
              <a:alpha val="26000"/>
            </a:schemeClr>
          </a:solidFill>
          <a:ln w="412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467544" y="3580415"/>
            <a:ext cx="1080120" cy="967575"/>
            <a:chOff x="1475656" y="2060848"/>
            <a:chExt cx="1080120" cy="1080120"/>
          </a:xfrm>
        </p:grpSpPr>
        <p:pic>
          <p:nvPicPr>
            <p:cNvPr id="93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4" name="TextBox 93"/>
            <p:cNvSpPr txBox="1"/>
            <p:nvPr/>
          </p:nvSpPr>
          <p:spPr>
            <a:xfrm>
              <a:off x="1522282" y="2235164"/>
              <a:ext cx="1033494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맞춤형 서비스</a:t>
              </a:r>
              <a:endParaRPr lang="ko-KR" altLang="en-US" sz="200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>
                  <a:outerShdw blurRad="279400" dir="2700000" algn="tl" rotWithShape="0">
                    <a:prstClr val="black">
                      <a:alpha val="71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683568" y="3451405"/>
            <a:ext cx="2455743" cy="1741634"/>
            <a:chOff x="971600" y="3525951"/>
            <a:chExt cx="2880320" cy="2466060"/>
          </a:xfrm>
        </p:grpSpPr>
        <p:pic>
          <p:nvPicPr>
            <p:cNvPr id="90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/>
            <a:srcRect t="55142" r="66648"/>
            <a:stretch>
              <a:fillRect/>
            </a:stretch>
          </p:blipFill>
          <p:spPr bwMode="auto">
            <a:xfrm>
              <a:off x="971600" y="5077317"/>
              <a:ext cx="728352" cy="878690"/>
            </a:xfrm>
            <a:prstGeom prst="rect">
              <a:avLst/>
            </a:prstGeom>
            <a:noFill/>
          </p:spPr>
        </p:pic>
        <p:pic>
          <p:nvPicPr>
            <p:cNvPr id="91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/>
            <a:srcRect l="23081" t="-3675" r="24162" b="70590"/>
            <a:stretch>
              <a:fillRect/>
            </a:stretch>
          </p:blipFill>
          <p:spPr bwMode="auto">
            <a:xfrm>
              <a:off x="1691681" y="3525951"/>
              <a:ext cx="1152128" cy="648072"/>
            </a:xfrm>
            <a:prstGeom prst="rect">
              <a:avLst/>
            </a:prstGeom>
            <a:noFill/>
          </p:spPr>
        </p:pic>
        <p:pic>
          <p:nvPicPr>
            <p:cNvPr id="92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/>
            <a:srcRect l="65947" t="51466" r="-8812"/>
            <a:stretch>
              <a:fillRect/>
            </a:stretch>
          </p:blipFill>
          <p:spPr bwMode="auto">
            <a:xfrm>
              <a:off x="2915816" y="5041313"/>
              <a:ext cx="936104" cy="950698"/>
            </a:xfrm>
            <a:prstGeom prst="rect">
              <a:avLst/>
            </a:prstGeom>
            <a:noFill/>
          </p:spPr>
        </p:pic>
      </p:grpSp>
      <p:grpSp>
        <p:nvGrpSpPr>
          <p:cNvPr id="52" name="그룹 51"/>
          <p:cNvGrpSpPr/>
          <p:nvPr/>
        </p:nvGrpSpPr>
        <p:grpSpPr>
          <a:xfrm>
            <a:off x="1187624" y="4676999"/>
            <a:ext cx="1270762" cy="967575"/>
            <a:chOff x="1403648" y="2060848"/>
            <a:chExt cx="1270762" cy="1080120"/>
          </a:xfrm>
        </p:grpSpPr>
        <p:pic>
          <p:nvPicPr>
            <p:cNvPr id="86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TextBox 86"/>
            <p:cNvSpPr txBox="1"/>
            <p:nvPr/>
          </p:nvSpPr>
          <p:spPr>
            <a:xfrm>
              <a:off x="1403648" y="2235164"/>
              <a:ext cx="1270762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현안 해결 서비스</a:t>
              </a: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6228184" y="3451405"/>
            <a:ext cx="2387921" cy="1741634"/>
            <a:chOff x="5508104" y="3525951"/>
            <a:chExt cx="2880320" cy="2466060"/>
          </a:xfrm>
        </p:grpSpPr>
        <p:pic>
          <p:nvPicPr>
            <p:cNvPr id="81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3000" contrast="47000"/>
            </a:blip>
            <a:srcRect t="55142" r="66648"/>
            <a:stretch>
              <a:fillRect/>
            </a:stretch>
          </p:blipFill>
          <p:spPr bwMode="auto">
            <a:xfrm>
              <a:off x="5508104" y="5077317"/>
              <a:ext cx="728352" cy="878690"/>
            </a:xfrm>
            <a:prstGeom prst="rect">
              <a:avLst/>
            </a:prstGeom>
            <a:noFill/>
          </p:spPr>
        </p:pic>
        <p:pic>
          <p:nvPicPr>
            <p:cNvPr id="82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3000" contrast="47000"/>
            </a:blip>
            <a:srcRect l="23081" t="-3675" r="24162" b="70590"/>
            <a:stretch>
              <a:fillRect/>
            </a:stretch>
          </p:blipFill>
          <p:spPr bwMode="auto">
            <a:xfrm>
              <a:off x="6228185" y="3525951"/>
              <a:ext cx="1152128" cy="648072"/>
            </a:xfrm>
            <a:prstGeom prst="rect">
              <a:avLst/>
            </a:prstGeom>
            <a:noFill/>
          </p:spPr>
        </p:pic>
        <p:pic>
          <p:nvPicPr>
            <p:cNvPr id="83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3000" contrast="47000"/>
            </a:blip>
            <a:srcRect l="65947" t="51466" r="-8812"/>
            <a:stretch>
              <a:fillRect/>
            </a:stretch>
          </p:blipFill>
          <p:spPr bwMode="auto">
            <a:xfrm>
              <a:off x="7452320" y="5041313"/>
              <a:ext cx="936104" cy="950698"/>
            </a:xfrm>
            <a:prstGeom prst="rect">
              <a:avLst/>
            </a:prstGeom>
            <a:noFill/>
          </p:spPr>
        </p:pic>
      </p:grpSp>
      <p:grpSp>
        <p:nvGrpSpPr>
          <p:cNvPr id="55" name="그룹 54"/>
          <p:cNvGrpSpPr/>
          <p:nvPr/>
        </p:nvGrpSpPr>
        <p:grpSpPr>
          <a:xfrm>
            <a:off x="7588865" y="3580415"/>
            <a:ext cx="1080120" cy="967575"/>
            <a:chOff x="1475656" y="2060848"/>
            <a:chExt cx="1080120" cy="1080120"/>
          </a:xfrm>
        </p:grpSpPr>
        <p:pic>
          <p:nvPicPr>
            <p:cNvPr id="79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1522282" y="2235164"/>
              <a:ext cx="1033494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일자리 창출</a:t>
              </a: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6724769" y="4676999"/>
            <a:ext cx="1270762" cy="967575"/>
            <a:chOff x="1403648" y="2060848"/>
            <a:chExt cx="1270762" cy="1080120"/>
          </a:xfrm>
        </p:grpSpPr>
        <p:pic>
          <p:nvPicPr>
            <p:cNvPr id="77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TextBox 77"/>
            <p:cNvSpPr txBox="1"/>
            <p:nvPr/>
          </p:nvSpPr>
          <p:spPr>
            <a:xfrm>
              <a:off x="1403648" y="2235164"/>
              <a:ext cx="1270762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err="1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신성장</a:t>
              </a: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>
                  <a:outerShdw blurRad="279400" dir="2700000" algn="tl" rotWithShape="0">
                    <a:prstClr val="black">
                      <a:alpha val="71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동력 발굴</a:t>
              </a: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3488632" y="997422"/>
            <a:ext cx="2335000" cy="1495430"/>
            <a:chOff x="3216539" y="1005669"/>
            <a:chExt cx="2880320" cy="2466062"/>
          </a:xfrm>
        </p:grpSpPr>
        <p:pic>
          <p:nvPicPr>
            <p:cNvPr id="72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lum bright="13000" contrast="38000"/>
            </a:blip>
            <a:srcRect t="55142" r="66648"/>
            <a:stretch>
              <a:fillRect/>
            </a:stretch>
          </p:blipFill>
          <p:spPr bwMode="auto">
            <a:xfrm>
              <a:off x="3216539" y="2557037"/>
              <a:ext cx="728352" cy="878690"/>
            </a:xfrm>
            <a:prstGeom prst="rect">
              <a:avLst/>
            </a:prstGeom>
            <a:noFill/>
          </p:spPr>
        </p:pic>
        <p:pic>
          <p:nvPicPr>
            <p:cNvPr id="73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lum bright="13000" contrast="38000"/>
            </a:blip>
            <a:srcRect l="23081" t="-3675" r="24162" b="70590"/>
            <a:stretch>
              <a:fillRect/>
            </a:stretch>
          </p:blipFill>
          <p:spPr bwMode="auto">
            <a:xfrm>
              <a:off x="3936619" y="1005669"/>
              <a:ext cx="1152128" cy="648072"/>
            </a:xfrm>
            <a:prstGeom prst="rect">
              <a:avLst/>
            </a:prstGeom>
            <a:noFill/>
          </p:spPr>
        </p:pic>
        <p:pic>
          <p:nvPicPr>
            <p:cNvPr id="74" name="Picture 3" descr="I:\★Clipart★\기타\ai\화살표\화살3-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lum bright="13000" contrast="38000"/>
            </a:blip>
            <a:srcRect l="65947" t="51466" r="-8812"/>
            <a:stretch>
              <a:fillRect/>
            </a:stretch>
          </p:blipFill>
          <p:spPr bwMode="auto">
            <a:xfrm>
              <a:off x="5160755" y="2521033"/>
              <a:ext cx="936104" cy="950698"/>
            </a:xfrm>
            <a:prstGeom prst="rect">
              <a:avLst/>
            </a:prstGeom>
            <a:noFill/>
          </p:spPr>
        </p:pic>
      </p:grpSp>
      <p:grpSp>
        <p:nvGrpSpPr>
          <p:cNvPr id="59" name="그룹 58"/>
          <p:cNvGrpSpPr/>
          <p:nvPr/>
        </p:nvGrpSpPr>
        <p:grpSpPr>
          <a:xfrm>
            <a:off x="5076056" y="935711"/>
            <a:ext cx="1080120" cy="967575"/>
            <a:chOff x="1475656" y="2060848"/>
            <a:chExt cx="1080120" cy="1080120"/>
          </a:xfrm>
        </p:grpSpPr>
        <p:pic>
          <p:nvPicPr>
            <p:cNvPr id="70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1522282" y="2235164"/>
              <a:ext cx="1033494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선제적 대응</a:t>
              </a: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3013206" y="1000216"/>
            <a:ext cx="1270762" cy="967575"/>
            <a:chOff x="1403648" y="2060848"/>
            <a:chExt cx="1270762" cy="1080120"/>
          </a:xfrm>
        </p:grpSpPr>
        <p:pic>
          <p:nvPicPr>
            <p:cNvPr id="68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9" name="TextBox 68"/>
            <p:cNvSpPr txBox="1"/>
            <p:nvPr/>
          </p:nvSpPr>
          <p:spPr>
            <a:xfrm>
              <a:off x="1403648" y="2235164"/>
              <a:ext cx="1270762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미래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>
                  <a:outerShdw blurRad="279400" dir="2700000" algn="tl" rotWithShape="0">
                    <a:prstClr val="black">
                      <a:alpha val="71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예측</a:t>
              </a:r>
            </a:p>
          </p:txBody>
        </p:sp>
      </p:grpSp>
      <p:sp>
        <p:nvSpPr>
          <p:cNvPr id="65" name="자유형 64"/>
          <p:cNvSpPr/>
          <p:nvPr/>
        </p:nvSpPr>
        <p:spPr>
          <a:xfrm rot="7623021" flipH="1" flipV="1">
            <a:off x="3653551" y="2712146"/>
            <a:ext cx="710151" cy="504698"/>
          </a:xfrm>
          <a:custGeom>
            <a:avLst/>
            <a:gdLst>
              <a:gd name="connsiteX0" fmla="*/ 0 w 3786214"/>
              <a:gd name="connsiteY0" fmla="*/ 446488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7" fmla="*/ 0 w 3786214"/>
              <a:gd name="connsiteY7" fmla="*/ 446488 h 1785950"/>
              <a:gd name="connsiteX0" fmla="*/ 0 w 3786214"/>
              <a:gd name="connsiteY0" fmla="*/ 1339463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3929090"/>
              <a:gd name="connsiteY0" fmla="*/ 1625191 h 1785950"/>
              <a:gd name="connsiteX1" fmla="*/ 3393337 w 3929090"/>
              <a:gd name="connsiteY1" fmla="*/ 446488 h 1785950"/>
              <a:gd name="connsiteX2" fmla="*/ 3393337 w 3929090"/>
              <a:gd name="connsiteY2" fmla="*/ 0 h 1785950"/>
              <a:gd name="connsiteX3" fmla="*/ 3929090 w 3929090"/>
              <a:gd name="connsiteY3" fmla="*/ 892975 h 1785950"/>
              <a:gd name="connsiteX4" fmla="*/ 3393337 w 3929090"/>
              <a:gd name="connsiteY4" fmla="*/ 1785950 h 1785950"/>
              <a:gd name="connsiteX5" fmla="*/ 3393337 w 3929090"/>
              <a:gd name="connsiteY5" fmla="*/ 1339463 h 1785950"/>
              <a:gd name="connsiteX6" fmla="*/ 0 w 3929090"/>
              <a:gd name="connsiteY6" fmla="*/ 1625191 h 1785950"/>
              <a:gd name="connsiteX0" fmla="*/ 0 w 3929090"/>
              <a:gd name="connsiteY0" fmla="*/ 1410901 h 1571660"/>
              <a:gd name="connsiteX1" fmla="*/ 3393337 w 3929090"/>
              <a:gd name="connsiteY1" fmla="*/ 232198 h 1571660"/>
              <a:gd name="connsiteX2" fmla="*/ 3393337 w 3929090"/>
              <a:gd name="connsiteY2" fmla="*/ 0 h 1571660"/>
              <a:gd name="connsiteX3" fmla="*/ 3929090 w 3929090"/>
              <a:gd name="connsiteY3" fmla="*/ 678685 h 1571660"/>
              <a:gd name="connsiteX4" fmla="*/ 3393337 w 3929090"/>
              <a:gd name="connsiteY4" fmla="*/ 1571660 h 1571660"/>
              <a:gd name="connsiteX5" fmla="*/ 3393337 w 3929090"/>
              <a:gd name="connsiteY5" fmla="*/ 1125173 h 1571660"/>
              <a:gd name="connsiteX6" fmla="*/ 0 w 3929090"/>
              <a:gd name="connsiteY6" fmla="*/ 1410901 h 1571660"/>
              <a:gd name="connsiteX0" fmla="*/ 0 w 3929090"/>
              <a:gd name="connsiteY0" fmla="*/ 1410901 h 1410901"/>
              <a:gd name="connsiteX1" fmla="*/ 3393337 w 3929090"/>
              <a:gd name="connsiteY1" fmla="*/ 232198 h 1410901"/>
              <a:gd name="connsiteX2" fmla="*/ 3393337 w 3929090"/>
              <a:gd name="connsiteY2" fmla="*/ 0 h 1410901"/>
              <a:gd name="connsiteX3" fmla="*/ 3929090 w 3929090"/>
              <a:gd name="connsiteY3" fmla="*/ 678685 h 1410901"/>
              <a:gd name="connsiteX4" fmla="*/ 3393337 w 3929090"/>
              <a:gd name="connsiteY4" fmla="*/ 1357322 h 1410901"/>
              <a:gd name="connsiteX5" fmla="*/ 3393337 w 3929090"/>
              <a:gd name="connsiteY5" fmla="*/ 1125173 h 1410901"/>
              <a:gd name="connsiteX6" fmla="*/ 0 w 3929090"/>
              <a:gd name="connsiteY6" fmla="*/ 1410901 h 1410901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929090"/>
              <a:gd name="connsiteY0" fmla="*/ 2125257 h 2125257"/>
              <a:gd name="connsiteX1" fmla="*/ 3250493 w 3929090"/>
              <a:gd name="connsiteY1" fmla="*/ 232198 h 2125257"/>
              <a:gd name="connsiteX2" fmla="*/ 3250493 w 3929090"/>
              <a:gd name="connsiteY2" fmla="*/ 0 h 2125257"/>
              <a:gd name="connsiteX3" fmla="*/ 3929090 w 3929090"/>
              <a:gd name="connsiteY3" fmla="*/ 678685 h 2125257"/>
              <a:gd name="connsiteX4" fmla="*/ 3250493 w 3929090"/>
              <a:gd name="connsiteY4" fmla="*/ 1357322 h 2125257"/>
              <a:gd name="connsiteX5" fmla="*/ 3250493 w 3929090"/>
              <a:gd name="connsiteY5" fmla="*/ 1125173 h 2125257"/>
              <a:gd name="connsiteX6" fmla="*/ 0 w 3929090"/>
              <a:gd name="connsiteY6" fmla="*/ 2125257 h 212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090" h="2125257">
                <a:moveTo>
                  <a:pt x="0" y="2125257"/>
                </a:moveTo>
                <a:cubicBezTo>
                  <a:pt x="541774" y="830652"/>
                  <a:pt x="1943044" y="230828"/>
                  <a:pt x="3250493" y="232198"/>
                </a:cubicBezTo>
                <a:lnTo>
                  <a:pt x="3250493" y="0"/>
                </a:lnTo>
                <a:lnTo>
                  <a:pt x="3929090" y="678685"/>
                </a:lnTo>
                <a:lnTo>
                  <a:pt x="3250493" y="1357322"/>
                </a:lnTo>
                <a:lnTo>
                  <a:pt x="3250493" y="1125173"/>
                </a:lnTo>
                <a:cubicBezTo>
                  <a:pt x="1711559" y="806945"/>
                  <a:pt x="568182" y="1423147"/>
                  <a:pt x="0" y="2125257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6" name="자유형 65"/>
          <p:cNvSpPr/>
          <p:nvPr/>
        </p:nvSpPr>
        <p:spPr>
          <a:xfrm rot="12915495" flipH="1" flipV="1">
            <a:off x="5282961" y="3386754"/>
            <a:ext cx="902546" cy="452110"/>
          </a:xfrm>
          <a:custGeom>
            <a:avLst/>
            <a:gdLst>
              <a:gd name="connsiteX0" fmla="*/ 0 w 3786214"/>
              <a:gd name="connsiteY0" fmla="*/ 446488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7" fmla="*/ 0 w 3786214"/>
              <a:gd name="connsiteY7" fmla="*/ 446488 h 1785950"/>
              <a:gd name="connsiteX0" fmla="*/ 0 w 3786214"/>
              <a:gd name="connsiteY0" fmla="*/ 1339463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3929090"/>
              <a:gd name="connsiteY0" fmla="*/ 1625191 h 1785950"/>
              <a:gd name="connsiteX1" fmla="*/ 3393337 w 3929090"/>
              <a:gd name="connsiteY1" fmla="*/ 446488 h 1785950"/>
              <a:gd name="connsiteX2" fmla="*/ 3393337 w 3929090"/>
              <a:gd name="connsiteY2" fmla="*/ 0 h 1785950"/>
              <a:gd name="connsiteX3" fmla="*/ 3929090 w 3929090"/>
              <a:gd name="connsiteY3" fmla="*/ 892975 h 1785950"/>
              <a:gd name="connsiteX4" fmla="*/ 3393337 w 3929090"/>
              <a:gd name="connsiteY4" fmla="*/ 1785950 h 1785950"/>
              <a:gd name="connsiteX5" fmla="*/ 3393337 w 3929090"/>
              <a:gd name="connsiteY5" fmla="*/ 1339463 h 1785950"/>
              <a:gd name="connsiteX6" fmla="*/ 0 w 3929090"/>
              <a:gd name="connsiteY6" fmla="*/ 1625191 h 1785950"/>
              <a:gd name="connsiteX0" fmla="*/ 0 w 3929090"/>
              <a:gd name="connsiteY0" fmla="*/ 1410901 h 1571660"/>
              <a:gd name="connsiteX1" fmla="*/ 3393337 w 3929090"/>
              <a:gd name="connsiteY1" fmla="*/ 232198 h 1571660"/>
              <a:gd name="connsiteX2" fmla="*/ 3393337 w 3929090"/>
              <a:gd name="connsiteY2" fmla="*/ 0 h 1571660"/>
              <a:gd name="connsiteX3" fmla="*/ 3929090 w 3929090"/>
              <a:gd name="connsiteY3" fmla="*/ 678685 h 1571660"/>
              <a:gd name="connsiteX4" fmla="*/ 3393337 w 3929090"/>
              <a:gd name="connsiteY4" fmla="*/ 1571660 h 1571660"/>
              <a:gd name="connsiteX5" fmla="*/ 3393337 w 3929090"/>
              <a:gd name="connsiteY5" fmla="*/ 1125173 h 1571660"/>
              <a:gd name="connsiteX6" fmla="*/ 0 w 3929090"/>
              <a:gd name="connsiteY6" fmla="*/ 1410901 h 1571660"/>
              <a:gd name="connsiteX0" fmla="*/ 0 w 3929090"/>
              <a:gd name="connsiteY0" fmla="*/ 1410901 h 1410901"/>
              <a:gd name="connsiteX1" fmla="*/ 3393337 w 3929090"/>
              <a:gd name="connsiteY1" fmla="*/ 232198 h 1410901"/>
              <a:gd name="connsiteX2" fmla="*/ 3393337 w 3929090"/>
              <a:gd name="connsiteY2" fmla="*/ 0 h 1410901"/>
              <a:gd name="connsiteX3" fmla="*/ 3929090 w 3929090"/>
              <a:gd name="connsiteY3" fmla="*/ 678685 h 1410901"/>
              <a:gd name="connsiteX4" fmla="*/ 3393337 w 3929090"/>
              <a:gd name="connsiteY4" fmla="*/ 1357322 h 1410901"/>
              <a:gd name="connsiteX5" fmla="*/ 3393337 w 3929090"/>
              <a:gd name="connsiteY5" fmla="*/ 1125173 h 1410901"/>
              <a:gd name="connsiteX6" fmla="*/ 0 w 3929090"/>
              <a:gd name="connsiteY6" fmla="*/ 1410901 h 1410901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929090"/>
              <a:gd name="connsiteY0" fmla="*/ 2125257 h 2125257"/>
              <a:gd name="connsiteX1" fmla="*/ 3250493 w 3929090"/>
              <a:gd name="connsiteY1" fmla="*/ 232198 h 2125257"/>
              <a:gd name="connsiteX2" fmla="*/ 3250493 w 3929090"/>
              <a:gd name="connsiteY2" fmla="*/ 0 h 2125257"/>
              <a:gd name="connsiteX3" fmla="*/ 3929090 w 3929090"/>
              <a:gd name="connsiteY3" fmla="*/ 678685 h 2125257"/>
              <a:gd name="connsiteX4" fmla="*/ 3250493 w 3929090"/>
              <a:gd name="connsiteY4" fmla="*/ 1357322 h 2125257"/>
              <a:gd name="connsiteX5" fmla="*/ 3250493 w 3929090"/>
              <a:gd name="connsiteY5" fmla="*/ 1125173 h 2125257"/>
              <a:gd name="connsiteX6" fmla="*/ 0 w 3929090"/>
              <a:gd name="connsiteY6" fmla="*/ 2125257 h 212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090" h="2125257">
                <a:moveTo>
                  <a:pt x="0" y="2125257"/>
                </a:moveTo>
                <a:cubicBezTo>
                  <a:pt x="541774" y="830652"/>
                  <a:pt x="1943044" y="230828"/>
                  <a:pt x="3250493" y="232198"/>
                </a:cubicBezTo>
                <a:lnTo>
                  <a:pt x="3250493" y="0"/>
                </a:lnTo>
                <a:lnTo>
                  <a:pt x="3929090" y="678685"/>
                </a:lnTo>
                <a:lnTo>
                  <a:pt x="3250493" y="1357322"/>
                </a:lnTo>
                <a:lnTo>
                  <a:pt x="3250493" y="1125173"/>
                </a:lnTo>
                <a:cubicBezTo>
                  <a:pt x="1711559" y="806945"/>
                  <a:pt x="568182" y="1423147"/>
                  <a:pt x="0" y="2125257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7" name="자유형 66"/>
          <p:cNvSpPr/>
          <p:nvPr/>
        </p:nvSpPr>
        <p:spPr>
          <a:xfrm rot="21310008" flipH="1" flipV="1">
            <a:off x="3079488" y="3936196"/>
            <a:ext cx="902546" cy="452110"/>
          </a:xfrm>
          <a:custGeom>
            <a:avLst/>
            <a:gdLst>
              <a:gd name="connsiteX0" fmla="*/ 0 w 3786214"/>
              <a:gd name="connsiteY0" fmla="*/ 446488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7" fmla="*/ 0 w 3786214"/>
              <a:gd name="connsiteY7" fmla="*/ 446488 h 1785950"/>
              <a:gd name="connsiteX0" fmla="*/ 0 w 3786214"/>
              <a:gd name="connsiteY0" fmla="*/ 1339463 h 1785950"/>
              <a:gd name="connsiteX1" fmla="*/ 2893239 w 3786214"/>
              <a:gd name="connsiteY1" fmla="*/ 446488 h 1785950"/>
              <a:gd name="connsiteX2" fmla="*/ 2893239 w 3786214"/>
              <a:gd name="connsiteY2" fmla="*/ 0 h 1785950"/>
              <a:gd name="connsiteX3" fmla="*/ 3786214 w 3786214"/>
              <a:gd name="connsiteY3" fmla="*/ 892975 h 1785950"/>
              <a:gd name="connsiteX4" fmla="*/ 2893239 w 3786214"/>
              <a:gd name="connsiteY4" fmla="*/ 1785950 h 1785950"/>
              <a:gd name="connsiteX5" fmla="*/ 2893239 w 3786214"/>
              <a:gd name="connsiteY5" fmla="*/ 1339463 h 1785950"/>
              <a:gd name="connsiteX6" fmla="*/ 0 w 3786214"/>
              <a:gd name="connsiteY6" fmla="*/ 1339463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4286312"/>
              <a:gd name="connsiteY0" fmla="*/ 1625191 h 1785950"/>
              <a:gd name="connsiteX1" fmla="*/ 3393337 w 4286312"/>
              <a:gd name="connsiteY1" fmla="*/ 446488 h 1785950"/>
              <a:gd name="connsiteX2" fmla="*/ 3393337 w 4286312"/>
              <a:gd name="connsiteY2" fmla="*/ 0 h 1785950"/>
              <a:gd name="connsiteX3" fmla="*/ 4286312 w 4286312"/>
              <a:gd name="connsiteY3" fmla="*/ 892975 h 1785950"/>
              <a:gd name="connsiteX4" fmla="*/ 3393337 w 4286312"/>
              <a:gd name="connsiteY4" fmla="*/ 1785950 h 1785950"/>
              <a:gd name="connsiteX5" fmla="*/ 3393337 w 4286312"/>
              <a:gd name="connsiteY5" fmla="*/ 1339463 h 1785950"/>
              <a:gd name="connsiteX6" fmla="*/ 0 w 4286312"/>
              <a:gd name="connsiteY6" fmla="*/ 1625191 h 1785950"/>
              <a:gd name="connsiteX0" fmla="*/ 0 w 3929090"/>
              <a:gd name="connsiteY0" fmla="*/ 1625191 h 1785950"/>
              <a:gd name="connsiteX1" fmla="*/ 3393337 w 3929090"/>
              <a:gd name="connsiteY1" fmla="*/ 446488 h 1785950"/>
              <a:gd name="connsiteX2" fmla="*/ 3393337 w 3929090"/>
              <a:gd name="connsiteY2" fmla="*/ 0 h 1785950"/>
              <a:gd name="connsiteX3" fmla="*/ 3929090 w 3929090"/>
              <a:gd name="connsiteY3" fmla="*/ 892975 h 1785950"/>
              <a:gd name="connsiteX4" fmla="*/ 3393337 w 3929090"/>
              <a:gd name="connsiteY4" fmla="*/ 1785950 h 1785950"/>
              <a:gd name="connsiteX5" fmla="*/ 3393337 w 3929090"/>
              <a:gd name="connsiteY5" fmla="*/ 1339463 h 1785950"/>
              <a:gd name="connsiteX6" fmla="*/ 0 w 3929090"/>
              <a:gd name="connsiteY6" fmla="*/ 1625191 h 1785950"/>
              <a:gd name="connsiteX0" fmla="*/ 0 w 3929090"/>
              <a:gd name="connsiteY0" fmla="*/ 1410901 h 1571660"/>
              <a:gd name="connsiteX1" fmla="*/ 3393337 w 3929090"/>
              <a:gd name="connsiteY1" fmla="*/ 232198 h 1571660"/>
              <a:gd name="connsiteX2" fmla="*/ 3393337 w 3929090"/>
              <a:gd name="connsiteY2" fmla="*/ 0 h 1571660"/>
              <a:gd name="connsiteX3" fmla="*/ 3929090 w 3929090"/>
              <a:gd name="connsiteY3" fmla="*/ 678685 h 1571660"/>
              <a:gd name="connsiteX4" fmla="*/ 3393337 w 3929090"/>
              <a:gd name="connsiteY4" fmla="*/ 1571660 h 1571660"/>
              <a:gd name="connsiteX5" fmla="*/ 3393337 w 3929090"/>
              <a:gd name="connsiteY5" fmla="*/ 1125173 h 1571660"/>
              <a:gd name="connsiteX6" fmla="*/ 0 w 3929090"/>
              <a:gd name="connsiteY6" fmla="*/ 1410901 h 1571660"/>
              <a:gd name="connsiteX0" fmla="*/ 0 w 3929090"/>
              <a:gd name="connsiteY0" fmla="*/ 1410901 h 1410901"/>
              <a:gd name="connsiteX1" fmla="*/ 3393337 w 3929090"/>
              <a:gd name="connsiteY1" fmla="*/ 232198 h 1410901"/>
              <a:gd name="connsiteX2" fmla="*/ 3393337 w 3929090"/>
              <a:gd name="connsiteY2" fmla="*/ 0 h 1410901"/>
              <a:gd name="connsiteX3" fmla="*/ 3929090 w 3929090"/>
              <a:gd name="connsiteY3" fmla="*/ 678685 h 1410901"/>
              <a:gd name="connsiteX4" fmla="*/ 3393337 w 3929090"/>
              <a:gd name="connsiteY4" fmla="*/ 1357322 h 1410901"/>
              <a:gd name="connsiteX5" fmla="*/ 3393337 w 3929090"/>
              <a:gd name="connsiteY5" fmla="*/ 1125173 h 1410901"/>
              <a:gd name="connsiteX6" fmla="*/ 0 w 3929090"/>
              <a:gd name="connsiteY6" fmla="*/ 1410901 h 1410901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786246"/>
              <a:gd name="connsiteY0" fmla="*/ 2125257 h 2125257"/>
              <a:gd name="connsiteX1" fmla="*/ 3250493 w 3786246"/>
              <a:gd name="connsiteY1" fmla="*/ 232198 h 2125257"/>
              <a:gd name="connsiteX2" fmla="*/ 3250493 w 3786246"/>
              <a:gd name="connsiteY2" fmla="*/ 0 h 2125257"/>
              <a:gd name="connsiteX3" fmla="*/ 3786246 w 3786246"/>
              <a:gd name="connsiteY3" fmla="*/ 678685 h 2125257"/>
              <a:gd name="connsiteX4" fmla="*/ 3250493 w 3786246"/>
              <a:gd name="connsiteY4" fmla="*/ 1357322 h 2125257"/>
              <a:gd name="connsiteX5" fmla="*/ 3250493 w 3786246"/>
              <a:gd name="connsiteY5" fmla="*/ 1125173 h 2125257"/>
              <a:gd name="connsiteX6" fmla="*/ 0 w 3786246"/>
              <a:gd name="connsiteY6" fmla="*/ 2125257 h 2125257"/>
              <a:gd name="connsiteX0" fmla="*/ 0 w 3929090"/>
              <a:gd name="connsiteY0" fmla="*/ 2125257 h 2125257"/>
              <a:gd name="connsiteX1" fmla="*/ 3250493 w 3929090"/>
              <a:gd name="connsiteY1" fmla="*/ 232198 h 2125257"/>
              <a:gd name="connsiteX2" fmla="*/ 3250493 w 3929090"/>
              <a:gd name="connsiteY2" fmla="*/ 0 h 2125257"/>
              <a:gd name="connsiteX3" fmla="*/ 3929090 w 3929090"/>
              <a:gd name="connsiteY3" fmla="*/ 678685 h 2125257"/>
              <a:gd name="connsiteX4" fmla="*/ 3250493 w 3929090"/>
              <a:gd name="connsiteY4" fmla="*/ 1357322 h 2125257"/>
              <a:gd name="connsiteX5" fmla="*/ 3250493 w 3929090"/>
              <a:gd name="connsiteY5" fmla="*/ 1125173 h 2125257"/>
              <a:gd name="connsiteX6" fmla="*/ 0 w 3929090"/>
              <a:gd name="connsiteY6" fmla="*/ 2125257 h 212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090" h="2125257">
                <a:moveTo>
                  <a:pt x="0" y="2125257"/>
                </a:moveTo>
                <a:cubicBezTo>
                  <a:pt x="541774" y="830652"/>
                  <a:pt x="1943044" y="230828"/>
                  <a:pt x="3250493" y="232198"/>
                </a:cubicBezTo>
                <a:lnTo>
                  <a:pt x="3250493" y="0"/>
                </a:lnTo>
                <a:lnTo>
                  <a:pt x="3929090" y="678685"/>
                </a:lnTo>
                <a:lnTo>
                  <a:pt x="3250493" y="1357322"/>
                </a:lnTo>
                <a:lnTo>
                  <a:pt x="3250493" y="1125173"/>
                </a:lnTo>
                <a:cubicBezTo>
                  <a:pt x="1711559" y="806945"/>
                  <a:pt x="568182" y="1423147"/>
                  <a:pt x="0" y="2125257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8" name="타원 107"/>
          <p:cNvSpPr/>
          <p:nvPr/>
        </p:nvSpPr>
        <p:spPr>
          <a:xfrm>
            <a:off x="3886708" y="2999870"/>
            <a:ext cx="1522713" cy="1370823"/>
          </a:xfrm>
          <a:prstGeom prst="ellipse">
            <a:avLst/>
          </a:prstGeom>
          <a:solidFill>
            <a:schemeClr val="bg1"/>
          </a:solidFill>
          <a:ln w="57150" cap="rnd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 anchorCtr="0"/>
          <a:lstStyle/>
          <a:p>
            <a:pPr algn="ctr"/>
            <a:endParaRPr lang="ko-KR" altLang="en-US" sz="1600" dirty="0" smtClean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EE0000">
                      <a:lumMod val="75000"/>
                      <a:shade val="30000"/>
                      <a:satMod val="115000"/>
                    </a:srgbClr>
                  </a:gs>
                  <a:gs pos="50000">
                    <a:srgbClr val="EE0000">
                      <a:lumMod val="75000"/>
                      <a:shade val="67500"/>
                      <a:satMod val="115000"/>
                    </a:srgbClr>
                  </a:gs>
                  <a:gs pos="100000">
                    <a:srgbClr val="EE0000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3648587" y="3202833"/>
            <a:ext cx="1990842" cy="964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dist="38100" dir="2700000" algn="tl" rotWithShape="0">
                    <a:prstClr val="white"/>
                  </a:outerShdw>
                </a:effectLst>
                <a:latin typeface="HY견고딕" pitchFamily="18" charset="-127"/>
                <a:ea typeface="HY견고딕" pitchFamily="18" charset="-127"/>
              </a:rPr>
              <a:t>DATA</a:t>
            </a:r>
          </a:p>
          <a:p>
            <a:pPr algn="ctr"/>
            <a:r>
              <a:rPr lang="ko-KR" altLang="en-US" sz="320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dist="38100" dir="2700000" algn="tl" rotWithShape="0">
                    <a:prstClr val="white"/>
                  </a:outerShdw>
                </a:effectLst>
                <a:latin typeface="HY견고딕" pitchFamily="18" charset="-127"/>
                <a:ea typeface="HY견고딕" pitchFamily="18" charset="-127"/>
              </a:rPr>
              <a:t>분석</a:t>
            </a:r>
            <a:r>
              <a:rPr lang="en-US" altLang="ko-KR" sz="280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dist="38100" dir="2700000" algn="tl" rotWithShape="0">
                    <a:prstClr val="white"/>
                  </a:outerShdw>
                </a:effectLst>
                <a:ea typeface="HY견고딕"/>
              </a:rPr>
              <a:t>·</a:t>
            </a:r>
            <a:r>
              <a:rPr lang="ko-KR" altLang="en-US" sz="320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dist="38100" dir="2700000" algn="tl" rotWithShape="0">
                    <a:prstClr val="white"/>
                  </a:outerShdw>
                </a:effectLst>
                <a:latin typeface="HY견고딕" pitchFamily="18" charset="-127"/>
                <a:ea typeface="HY견고딕" pitchFamily="18" charset="-127"/>
              </a:rPr>
              <a:t>활용</a:t>
            </a:r>
            <a:endParaRPr lang="ko-KR" altLang="en-US" sz="3200" spc="-30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dist="38100" dir="2700000" algn="tl" rotWithShape="0">
                  <a:prstClr val="white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6" name="Group 98"/>
          <p:cNvGrpSpPr>
            <a:grpSpLocks/>
          </p:cNvGrpSpPr>
          <p:nvPr/>
        </p:nvGrpSpPr>
        <p:grpSpPr bwMode="auto">
          <a:xfrm>
            <a:off x="2743197" y="2483830"/>
            <a:ext cx="3786906" cy="2515694"/>
            <a:chOff x="2167" y="728"/>
            <a:chExt cx="3330" cy="1745"/>
          </a:xfrm>
        </p:grpSpPr>
        <p:sp>
          <p:nvSpPr>
            <p:cNvPr id="107" name="Oval 99"/>
            <p:cNvSpPr>
              <a:spLocks noChangeArrowheads="1"/>
            </p:cNvSpPr>
            <p:nvPr/>
          </p:nvSpPr>
          <p:spPr bwMode="auto">
            <a:xfrm>
              <a:off x="2167" y="728"/>
              <a:ext cx="3330" cy="1735"/>
            </a:xfrm>
            <a:prstGeom prst="ellipse">
              <a:avLst/>
            </a:prstGeom>
            <a:noFill/>
            <a:ln w="107950">
              <a:gradFill>
                <a:gsLst>
                  <a:gs pos="100000">
                    <a:schemeClr val="bg2">
                      <a:lumMod val="75000"/>
                    </a:schemeClr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CFA560">
                          <a:gamma/>
                          <a:tint val="34510"/>
                          <a:invGamma/>
                        </a:srgbClr>
                      </a:gs>
                      <a:gs pos="100000">
                        <a:srgbClr val="CFA560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AutoShape 100"/>
            <p:cNvSpPr>
              <a:spLocks noChangeArrowheads="1"/>
            </p:cNvSpPr>
            <p:nvPr/>
          </p:nvSpPr>
          <p:spPr bwMode="auto">
            <a:xfrm rot="4357831">
              <a:off x="2600" y="936"/>
              <a:ext cx="93" cy="91"/>
            </a:xfrm>
            <a:prstGeom prst="triangle">
              <a:avLst>
                <a:gd name="adj" fmla="val 50000"/>
              </a:avLst>
            </a:prstGeom>
            <a:solidFill>
              <a:srgbClr val="7B161D"/>
            </a:solidFill>
            <a:ln w="107950">
              <a:gradFill>
                <a:gsLst>
                  <a:gs pos="100000">
                    <a:schemeClr val="bg2">
                      <a:lumMod val="75000"/>
                    </a:schemeClr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AutoShape 101"/>
            <p:cNvSpPr>
              <a:spLocks noChangeArrowheads="1"/>
            </p:cNvSpPr>
            <p:nvPr/>
          </p:nvSpPr>
          <p:spPr bwMode="auto">
            <a:xfrm rot="-14911797">
              <a:off x="4886" y="900"/>
              <a:ext cx="93" cy="91"/>
            </a:xfrm>
            <a:prstGeom prst="triangle">
              <a:avLst>
                <a:gd name="adj" fmla="val 50000"/>
              </a:avLst>
            </a:prstGeom>
            <a:solidFill>
              <a:srgbClr val="7B161D"/>
            </a:solidFill>
            <a:ln w="107950">
              <a:gradFill>
                <a:gsLst>
                  <a:gs pos="100000">
                    <a:schemeClr val="bg2">
                      <a:lumMod val="75000"/>
                    </a:schemeClr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AutoShape 102"/>
            <p:cNvSpPr>
              <a:spLocks noChangeArrowheads="1"/>
            </p:cNvSpPr>
            <p:nvPr/>
          </p:nvSpPr>
          <p:spPr bwMode="auto">
            <a:xfrm rot="-6242439">
              <a:off x="4237" y="2381"/>
              <a:ext cx="93" cy="91"/>
            </a:xfrm>
            <a:prstGeom prst="triangle">
              <a:avLst>
                <a:gd name="adj" fmla="val 50000"/>
              </a:avLst>
            </a:prstGeom>
            <a:solidFill>
              <a:srgbClr val="7B161D"/>
            </a:solidFill>
            <a:ln w="107950">
              <a:gradFill>
                <a:gsLst>
                  <a:gs pos="100000">
                    <a:schemeClr val="bg2">
                      <a:lumMod val="75000"/>
                    </a:schemeClr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6004689" y="3580415"/>
            <a:ext cx="1080120" cy="967575"/>
            <a:chOff x="1475656" y="2060848"/>
            <a:chExt cx="1080120" cy="1080120"/>
          </a:xfrm>
        </p:grpSpPr>
        <p:pic>
          <p:nvPicPr>
            <p:cNvPr id="84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5" name="TextBox 84"/>
            <p:cNvSpPr txBox="1"/>
            <p:nvPr/>
          </p:nvSpPr>
          <p:spPr>
            <a:xfrm>
              <a:off x="1522282" y="2235164"/>
              <a:ext cx="1033494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err="1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이머징</a:t>
              </a: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신기술</a:t>
              </a: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3923928" y="1816073"/>
            <a:ext cx="1296144" cy="967575"/>
            <a:chOff x="1390957" y="2060848"/>
            <a:chExt cx="1296144" cy="1080120"/>
          </a:xfrm>
        </p:grpSpPr>
        <p:pic>
          <p:nvPicPr>
            <p:cNvPr id="75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TextBox 75"/>
            <p:cNvSpPr txBox="1"/>
            <p:nvPr/>
          </p:nvSpPr>
          <p:spPr>
            <a:xfrm>
              <a:off x="1390957" y="2235164"/>
              <a:ext cx="1296144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변화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>
                  <a:outerShdw blurRad="279400" dir="2700000" algn="tl" rotWithShape="0">
                    <a:prstClr val="black">
                      <a:alpha val="71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동인 발견</a:t>
              </a: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2051720" y="3580415"/>
            <a:ext cx="1080120" cy="967575"/>
            <a:chOff x="1475656" y="2060848"/>
            <a:chExt cx="1080120" cy="1080120"/>
          </a:xfrm>
        </p:grpSpPr>
        <p:pic>
          <p:nvPicPr>
            <p:cNvPr id="88" name="Picture 2" descr="I:\★Clipart★\다이아그램\448525-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2060848"/>
              <a:ext cx="1080120" cy="1080120"/>
            </a:xfrm>
            <a:prstGeom prst="rect">
              <a:avLst/>
            </a:prstGeom>
            <a:noFill/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9" name="TextBox 88"/>
            <p:cNvSpPr txBox="1"/>
            <p:nvPr/>
          </p:nvSpPr>
          <p:spPr>
            <a:xfrm>
              <a:off x="1522282" y="2235164"/>
              <a:ext cx="1033494" cy="707886"/>
            </a:xfrm>
            <a:prstGeom prst="rect">
              <a:avLst/>
            </a:prstGeom>
            <a:noFill/>
          </p:spPr>
          <p:txBody>
            <a:bodyPr spcFirstLastPara="1" wrap="square">
              <a:spAutoFit/>
              <a:scene3d>
                <a:camera prst="orthographicFront"/>
                <a:lightRig rig="threePt" dir="t"/>
              </a:scene3d>
              <a:sp3d extrusionH="57150" contourW="31750">
                <a:bevelT w="0" prst="coolSlant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현안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>
                  <a:outerShdw blurRad="279400" dir="2700000" algn="tl" rotWithShape="0">
                    <a:prstClr val="black">
                      <a:alpha val="71000"/>
                    </a:prst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  <a:effectLst>
                    <a:outerShdw blurRad="279400" dir="2700000" algn="tl" rotWithShape="0">
                      <a:prstClr val="black">
                        <a:alpha val="71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발굴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724769" y="3933056"/>
            <a:ext cx="1296144" cy="8546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threePt" dir="t"/>
            </a:scene3d>
            <a:sp3d extrusionH="57150" contourW="44450">
              <a:bevelT w="0" prst="coolSlant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A157A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창조</a:t>
            </a:r>
            <a:endParaRPr lang="en-US" altLang="ko-KR" sz="28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A157A">
                  <a:lumMod val="75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lang="ko-KR" altLang="en-US" sz="28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A157A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경제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87624" y="3933056"/>
            <a:ext cx="1296144" cy="1240683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threePt" dir="t"/>
            </a:scene3d>
            <a:sp3d extrusionH="57150" contourW="44450">
              <a:bevelT w="0" prst="coolSlant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ko-KR" altLang="en-US" sz="280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A157A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국민</a:t>
            </a:r>
            <a:endParaRPr lang="en-US" altLang="ko-KR" sz="2800" spc="-3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A157A">
                  <a:lumMod val="75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lang="ko-KR" altLang="en-US" sz="2800" spc="-3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A157A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행복</a:t>
            </a:r>
            <a:endParaRPr lang="en-US" altLang="ko-KR" sz="2800" spc="-3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A157A">
                  <a:lumMod val="75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endParaRPr lang="ko-KR" altLang="en-US" sz="2800" spc="-3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A157A">
                  <a:lumMod val="75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30438" y="1124744"/>
            <a:ext cx="1296144" cy="8546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threePt" dir="t"/>
            </a:scene3d>
            <a:sp3d extrusionH="57150" contourW="44450">
              <a:bevelT w="0" prst="coolSlant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ko-KR" altLang="en-US" sz="28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A157A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더 나은</a:t>
            </a:r>
            <a:endParaRPr lang="en-US" altLang="ko-KR" sz="2800" spc="-15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A157A">
                  <a:lumMod val="75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lang="ko-KR" altLang="en-US" sz="2800" spc="-1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A157A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미래</a:t>
            </a:r>
            <a:endParaRPr lang="ko-KR" altLang="en-US" sz="2800" spc="-15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A157A">
                  <a:lumMod val="75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12" name="그룹 53"/>
          <p:cNvGrpSpPr/>
          <p:nvPr/>
        </p:nvGrpSpPr>
        <p:grpSpPr>
          <a:xfrm>
            <a:off x="179511" y="5967099"/>
            <a:ext cx="8856984" cy="645089"/>
            <a:chOff x="337172" y="2564904"/>
            <a:chExt cx="1503717" cy="2093514"/>
          </a:xfrm>
        </p:grpSpPr>
        <p:sp>
          <p:nvSpPr>
            <p:cNvPr id="113" name="모서리가 둥근 직사각형 112"/>
            <p:cNvSpPr/>
            <p:nvPr/>
          </p:nvSpPr>
          <p:spPr>
            <a:xfrm>
              <a:off x="337172" y="2564904"/>
              <a:ext cx="1503717" cy="2093514"/>
            </a:xfrm>
            <a:prstGeom prst="roundRect">
              <a:avLst>
                <a:gd name="adj" fmla="val 7922"/>
              </a:avLst>
            </a:prstGeom>
            <a:gradFill flip="none" rotWithShape="1">
              <a:gsLst>
                <a:gs pos="0">
                  <a:srgbClr val="D6ECFF">
                    <a:lumMod val="50000"/>
                    <a:shade val="30000"/>
                    <a:satMod val="115000"/>
                  </a:srgbClr>
                </a:gs>
                <a:gs pos="50000">
                  <a:srgbClr val="D6ECFF">
                    <a:lumMod val="50000"/>
                    <a:shade val="67500"/>
                    <a:satMod val="115000"/>
                  </a:srgbClr>
                </a:gs>
                <a:gs pos="100000">
                  <a:srgbClr val="D6ECFF">
                    <a:lumMod val="5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37172" y="2827154"/>
              <a:ext cx="1503717" cy="1698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defRPr/>
              </a:pPr>
              <a:r>
                <a:rPr lang="ko-KR" altLang="en-US" sz="2800" kern="0" dirty="0" err="1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新국가정보화</a:t>
              </a:r>
              <a:r>
                <a:rPr lang="ko-KR" altLang="en-US" sz="2800" kern="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  </a:t>
              </a:r>
              <a:r>
                <a:rPr lang="en-US" altLang="ko-KR" sz="2800" kern="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: Data</a:t>
              </a:r>
              <a:r>
                <a:rPr lang="ko-KR" altLang="en-US" sz="2800" kern="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를 활용</a:t>
              </a:r>
              <a:r>
                <a:rPr lang="ko-KR" altLang="en-US" sz="2800" kern="0" dirty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한 </a:t>
              </a:r>
              <a:r>
                <a:rPr lang="ko-KR" altLang="en-US" sz="2800" kern="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창조경제</a:t>
              </a:r>
              <a:r>
                <a:rPr lang="en-US" altLang="ko-KR" sz="2800" kern="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2800" kern="0" dirty="0" smtClean="0">
                  <a:ln>
                    <a:solidFill>
                      <a:sysClr val="window" lastClr="FFFFFF">
                        <a:alpha val="5000"/>
                      </a:sysClr>
                    </a:solidFill>
                  </a:ln>
                  <a:solidFill>
                    <a:sysClr val="window" lastClr="FFFFFF"/>
                  </a:solidFill>
                  <a:latin typeface="HY견고딕" pitchFamily="18" charset="-127"/>
                  <a:ea typeface="HY견고딕" pitchFamily="18" charset="-127"/>
                </a:rPr>
                <a:t>국민행복</a:t>
              </a:r>
            </a:p>
          </p:txBody>
        </p:sp>
        <p:sp>
          <p:nvSpPr>
            <p:cNvPr id="115" name="모서리가 둥근 직사각형 114"/>
            <p:cNvSpPr/>
            <p:nvPr/>
          </p:nvSpPr>
          <p:spPr>
            <a:xfrm rot="10800000">
              <a:off x="337172" y="2564904"/>
              <a:ext cx="1503717" cy="432042"/>
            </a:xfrm>
            <a:prstGeom prst="roundRect">
              <a:avLst>
                <a:gd name="adj" fmla="val 18884"/>
              </a:avLst>
            </a:prstGeom>
            <a:gradFill>
              <a:gsLst>
                <a:gs pos="0">
                  <a:sysClr val="window" lastClr="FFFFFF"/>
                </a:gs>
                <a:gs pos="80000">
                  <a:sysClr val="window" lastClr="FFFFFF">
                    <a:alpha val="0"/>
                  </a:sysClr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97" name="제목 1"/>
          <p:cNvSpPr>
            <a:spLocks noGrp="1"/>
          </p:cNvSpPr>
          <p:nvPr>
            <p:ph type="title"/>
          </p:nvPr>
        </p:nvSpPr>
        <p:spPr>
          <a:xfrm>
            <a:off x="971600" y="-27384"/>
            <a:ext cx="8172400" cy="8640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데이터기반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새로운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&amp;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더나은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국가발전전략</a:t>
            </a:r>
            <a:endParaRPr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323528" y="6597352"/>
            <a:ext cx="80169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0"/>
            <a:r>
              <a:rPr lang="en-US" altLang="ko-KR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0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한국정보화진흥원</a:t>
            </a:r>
            <a:r>
              <a:rPr lang="en-US" altLang="ko-KR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데이터 분석 기반의 </a:t>
            </a:r>
            <a:r>
              <a:rPr lang="ko-KR" altLang="en-US" sz="105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新국가정보화</a:t>
            </a:r>
            <a:r>
              <a:rPr lang="ko-KR" altLang="en-US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전략</a:t>
            </a:r>
            <a:r>
              <a:rPr lang="en-US" altLang="ko-KR" sz="105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 2013. 2)</a:t>
            </a:r>
            <a:endParaRPr lang="ko-KR" altLang="en-US" sz="105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6846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Box 454"/>
          <p:cNvSpPr txBox="1"/>
          <p:nvPr/>
        </p:nvSpPr>
        <p:spPr>
          <a:xfrm>
            <a:off x="467544" y="5315815"/>
            <a:ext cx="8208912" cy="1143008"/>
          </a:xfrm>
          <a:prstGeom prst="roundRect">
            <a:avLst>
              <a:gd name="adj" fmla="val 13484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rIns="324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lang="ko-KR" altLang="en-US" sz="3200" spc="-1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spc="-1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3200" spc="-1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분석 활용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빅데이터로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만드는 대한민국의 새로운 미래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 smtClean="0"/>
              <a:pPr/>
              <a:t>51</a:t>
            </a:fld>
            <a:endParaRPr lang="en-US" dirty="0"/>
          </a:p>
        </p:txBody>
      </p:sp>
      <p:sp>
        <p:nvSpPr>
          <p:cNvPr id="203" name="TextBox 202"/>
          <p:cNvSpPr txBox="1"/>
          <p:nvPr/>
        </p:nvSpPr>
        <p:spPr>
          <a:xfrm>
            <a:off x="1475656" y="2780928"/>
            <a:ext cx="1152128" cy="648072"/>
          </a:xfrm>
          <a:prstGeom prst="roundRect">
            <a:avLst>
              <a:gd name="adj" fmla="val 12381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  <a:sp3d>
              <a:contourClr>
                <a:schemeClr val="bg2">
                  <a:lumMod val="1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1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선진</a:t>
            </a:r>
            <a:endParaRPr kumimoji="1" lang="en-US" altLang="ko-KR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1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국정운</a:t>
            </a:r>
            <a:r>
              <a:rPr kumimoji="1" lang="ko-KR" altLang="en-US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영</a:t>
            </a:r>
            <a:endParaRPr kumimoji="1" lang="ko-KR" altLang="en-US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3059832" y="2780928"/>
            <a:ext cx="1152128" cy="648072"/>
          </a:xfrm>
          <a:prstGeom prst="roundRect">
            <a:avLst>
              <a:gd name="adj" fmla="val 12381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  <a:sp3d>
              <a:contourClr>
                <a:schemeClr val="bg2">
                  <a:lumMod val="1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현안해</a:t>
            </a:r>
            <a:r>
              <a:rPr lang="ko-KR" altLang="en-US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결</a:t>
            </a:r>
            <a:endParaRPr kumimoji="1" lang="ko-KR" altLang="en-US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4644008" y="2780928"/>
            <a:ext cx="1152128" cy="648072"/>
          </a:xfrm>
          <a:prstGeom prst="roundRect">
            <a:avLst>
              <a:gd name="adj" fmla="val 12381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  <a:sp3d>
              <a:contourClr>
                <a:schemeClr val="bg2">
                  <a:lumMod val="1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1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新</a:t>
            </a:r>
            <a:endParaRPr kumimoji="1" lang="en-US" altLang="ko-KR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1"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성장동력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6228184" y="2780928"/>
            <a:ext cx="1152128" cy="648072"/>
          </a:xfrm>
          <a:prstGeom prst="roundRect">
            <a:avLst>
              <a:gd name="adj" fmla="val 12381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  <a:sp3d>
              <a:contourClr>
                <a:schemeClr val="bg2">
                  <a:lumMod val="1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lang="ko-KR" altLang="en-US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가치창</a:t>
            </a:r>
            <a:r>
              <a:rPr lang="ko-KR" altLang="en-US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출</a:t>
            </a:r>
            <a:endParaRPr kumimoji="1" lang="ko-KR" altLang="en-US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7" name="Picture 2" descr="D:\Downimg\png\23-004.pn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0800000">
            <a:off x="-295274" y="1641350"/>
            <a:ext cx="9734550" cy="1571625"/>
          </a:xfrm>
          <a:prstGeom prst="rect">
            <a:avLst/>
          </a:prstGeom>
          <a:noFill/>
        </p:spPr>
      </p:pic>
      <p:grpSp>
        <p:nvGrpSpPr>
          <p:cNvPr id="431" name="그룹 75"/>
          <p:cNvGrpSpPr/>
          <p:nvPr/>
        </p:nvGrpSpPr>
        <p:grpSpPr>
          <a:xfrm>
            <a:off x="670235" y="3688154"/>
            <a:ext cx="3541725" cy="1850808"/>
            <a:chOff x="827584" y="4026464"/>
            <a:chExt cx="3541725" cy="185080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432" name="그룹 52"/>
            <p:cNvGrpSpPr/>
            <p:nvPr/>
          </p:nvGrpSpPr>
          <p:grpSpPr>
            <a:xfrm>
              <a:off x="827584" y="4026464"/>
              <a:ext cx="3541725" cy="1850808"/>
              <a:chOff x="-1836712" y="764704"/>
              <a:chExt cx="3541725" cy="1850808"/>
            </a:xfrm>
          </p:grpSpPr>
          <p:pic>
            <p:nvPicPr>
              <p:cNvPr id="435" name="그림 434" descr="1.png"/>
              <p:cNvPicPr>
                <a:picLocks noChangeAspect="1"/>
              </p:cNvPicPr>
              <p:nvPr/>
            </p:nvPicPr>
            <p:blipFill>
              <a:blip r:embed="rId3" cstate="print"/>
              <a:srcRect l="41901" b="61833"/>
              <a:stretch>
                <a:fillRect/>
              </a:stretch>
            </p:blipFill>
            <p:spPr>
              <a:xfrm>
                <a:off x="107504" y="764704"/>
                <a:ext cx="1597509" cy="1393456"/>
              </a:xfrm>
              <a:prstGeom prst="rect">
                <a:avLst/>
              </a:prstGeom>
            </p:spPr>
          </p:pic>
          <p:pic>
            <p:nvPicPr>
              <p:cNvPr id="436" name="그림 435" descr="1.png"/>
              <p:cNvPicPr>
                <a:picLocks noChangeAspect="1"/>
              </p:cNvPicPr>
              <p:nvPr/>
            </p:nvPicPr>
            <p:blipFill>
              <a:blip r:embed="rId3" cstate="print"/>
              <a:srcRect l="41901" t="76919"/>
              <a:stretch>
                <a:fillRect/>
              </a:stretch>
            </p:blipFill>
            <p:spPr>
              <a:xfrm>
                <a:off x="107504" y="1772816"/>
                <a:ext cx="1597509" cy="842696"/>
              </a:xfrm>
              <a:prstGeom prst="rect">
                <a:avLst/>
              </a:prstGeom>
            </p:spPr>
          </p:pic>
          <p:pic>
            <p:nvPicPr>
              <p:cNvPr id="437" name="그림 436" descr="1.png"/>
              <p:cNvPicPr>
                <a:picLocks noChangeAspect="1"/>
              </p:cNvPicPr>
              <p:nvPr/>
            </p:nvPicPr>
            <p:blipFill>
              <a:blip r:embed="rId3" cstate="print"/>
              <a:srcRect r="65955" b="61833"/>
              <a:stretch>
                <a:fillRect/>
              </a:stretch>
            </p:blipFill>
            <p:spPr>
              <a:xfrm>
                <a:off x="-1836712" y="764704"/>
                <a:ext cx="936104" cy="1393456"/>
              </a:xfrm>
              <a:prstGeom prst="rect">
                <a:avLst/>
              </a:prstGeom>
            </p:spPr>
          </p:pic>
          <p:pic>
            <p:nvPicPr>
              <p:cNvPr id="438" name="그림 437" descr="1.png"/>
              <p:cNvPicPr>
                <a:picLocks noChangeAspect="1"/>
              </p:cNvPicPr>
              <p:nvPr/>
            </p:nvPicPr>
            <p:blipFill>
              <a:blip r:embed="rId3" cstate="print"/>
              <a:srcRect t="76919" r="65955"/>
              <a:stretch>
                <a:fillRect/>
              </a:stretch>
            </p:blipFill>
            <p:spPr>
              <a:xfrm>
                <a:off x="-1836712" y="1772816"/>
                <a:ext cx="936104" cy="842696"/>
              </a:xfrm>
              <a:prstGeom prst="rect">
                <a:avLst/>
              </a:prstGeom>
            </p:spPr>
          </p:pic>
          <p:pic>
            <p:nvPicPr>
              <p:cNvPr id="439" name="그림 438" descr="1.png"/>
              <p:cNvPicPr>
                <a:picLocks noChangeAspect="1"/>
              </p:cNvPicPr>
              <p:nvPr/>
            </p:nvPicPr>
            <p:blipFill>
              <a:blip r:embed="rId3" cstate="print"/>
              <a:srcRect l="27516" r="34530" b="61833"/>
              <a:stretch>
                <a:fillRect/>
              </a:stretch>
            </p:blipFill>
            <p:spPr>
              <a:xfrm>
                <a:off x="-900608" y="764704"/>
                <a:ext cx="1043608" cy="1393456"/>
              </a:xfrm>
              <a:prstGeom prst="rect">
                <a:avLst/>
              </a:prstGeom>
            </p:spPr>
          </p:pic>
          <p:pic>
            <p:nvPicPr>
              <p:cNvPr id="440" name="그림 439" descr="1.png"/>
              <p:cNvPicPr>
                <a:picLocks noChangeAspect="1"/>
              </p:cNvPicPr>
              <p:nvPr/>
            </p:nvPicPr>
            <p:blipFill>
              <a:blip r:embed="rId3" cstate="print"/>
              <a:srcRect l="27516" t="76919" r="34530"/>
              <a:stretch>
                <a:fillRect/>
              </a:stretch>
            </p:blipFill>
            <p:spPr>
              <a:xfrm>
                <a:off x="-900608" y="1772816"/>
                <a:ext cx="1043608" cy="842696"/>
              </a:xfrm>
              <a:prstGeom prst="rect">
                <a:avLst/>
              </a:prstGeom>
            </p:spPr>
          </p:pic>
        </p:grpSp>
        <p:sp>
          <p:nvSpPr>
            <p:cNvPr id="433" name="직사각형 432"/>
            <p:cNvSpPr/>
            <p:nvPr/>
          </p:nvSpPr>
          <p:spPr>
            <a:xfrm>
              <a:off x="1794382" y="4098472"/>
              <a:ext cx="1608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sz="2000" b="0" kern="0" spc="-150" noProof="0" dirty="0" smtClean="0">
                  <a:gradFill>
                    <a:gsLst>
                      <a:gs pos="0">
                        <a:srgbClr val="4BACC6">
                          <a:lumMod val="75000"/>
                        </a:srgbClr>
                      </a:gs>
                      <a:gs pos="100000">
                        <a:srgbClr val="4BACC6">
                          <a:lumMod val="50000"/>
                        </a:srgbClr>
                      </a:gs>
                    </a:gsLst>
                    <a:lin ang="5400000" scaled="0"/>
                  </a:gradFill>
                  <a:latin typeface="HY견고딕" pitchFamily="18" charset="-127"/>
                  <a:ea typeface="HY견고딕" pitchFamily="18" charset="-127"/>
                </a:rPr>
                <a:t>국가발전전</a:t>
              </a:r>
              <a:r>
                <a:rPr kumimoji="0" lang="ko-KR" altLang="en-US" sz="2000" b="0" kern="0" spc="-150" noProof="0" dirty="0">
                  <a:gradFill>
                    <a:gsLst>
                      <a:gs pos="0">
                        <a:srgbClr val="4BACC6">
                          <a:lumMod val="75000"/>
                        </a:srgbClr>
                      </a:gs>
                      <a:gs pos="100000">
                        <a:srgbClr val="4BACC6">
                          <a:lumMod val="50000"/>
                        </a:srgbClr>
                      </a:gs>
                    </a:gsLst>
                    <a:lin ang="5400000" scaled="0"/>
                  </a:gradFill>
                  <a:latin typeface="HY견고딕" pitchFamily="18" charset="-127"/>
                  <a:ea typeface="HY견고딕" pitchFamily="18" charset="-127"/>
                </a:rPr>
                <a:t>략</a:t>
              </a:r>
              <a:endParaRPr kumimoji="0" lang="ko-KR" altLang="en-US" sz="2000" b="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4BACC6">
                        <a:lumMod val="75000"/>
                      </a:srgbClr>
                    </a:gs>
                    <a:gs pos="100000">
                      <a:srgbClr val="4BACC6">
                        <a:lumMod val="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34" name="직사각형 433"/>
            <p:cNvSpPr/>
            <p:nvPr/>
          </p:nvSpPr>
          <p:spPr>
            <a:xfrm>
              <a:off x="840917" y="4679499"/>
              <a:ext cx="3262432" cy="97462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6350">
                <a:bevelT w="0" h="0"/>
              </a:sp3d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b="0" kern="0" spc="-150" dirty="0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데이터기반 과학적 국정운영</a:t>
              </a:r>
              <a:endParaRPr kumimoji="0" lang="en-US" altLang="ko-KR" b="0" kern="0" spc="-15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b="0" kern="0" spc="-150" dirty="0" err="1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빅데이터를</a:t>
              </a:r>
              <a:r>
                <a:rPr kumimoji="0" lang="ko-KR" altLang="en-US" b="0" kern="0" spc="-150" dirty="0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 활용한 </a:t>
              </a:r>
              <a:r>
                <a:rPr kumimoji="0" lang="ko-KR" altLang="en-US" sz="1800" b="0" i="0" u="none" strike="noStrike" kern="0" cap="none" spc="-15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사회현안해결</a:t>
              </a:r>
              <a:endParaRPr kumimoji="0" lang="en-US" altLang="ko-KR" b="0" kern="0" spc="-15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sz="1800" b="0" i="0" u="none" strike="noStrike" kern="0" cap="none" spc="-15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데이터분석기반 국가미래전략</a:t>
              </a:r>
              <a:endParaRPr kumimoji="0" lang="en-US" altLang="ko-KR" sz="1800" b="0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441" name="그룹 76"/>
          <p:cNvGrpSpPr/>
          <p:nvPr/>
        </p:nvGrpSpPr>
        <p:grpSpPr>
          <a:xfrm>
            <a:off x="4860032" y="3688154"/>
            <a:ext cx="3541725" cy="1850808"/>
            <a:chOff x="4716016" y="4026464"/>
            <a:chExt cx="3541725" cy="185080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442" name="그룹 70"/>
            <p:cNvGrpSpPr/>
            <p:nvPr/>
          </p:nvGrpSpPr>
          <p:grpSpPr>
            <a:xfrm>
              <a:off x="4716016" y="4026464"/>
              <a:ext cx="3541725" cy="1850808"/>
              <a:chOff x="5220072" y="764704"/>
              <a:chExt cx="3541725" cy="1850808"/>
            </a:xfrm>
          </p:grpSpPr>
          <p:pic>
            <p:nvPicPr>
              <p:cNvPr id="445" name="그림 444" descr="2.png"/>
              <p:cNvPicPr>
                <a:picLocks noChangeAspect="1"/>
              </p:cNvPicPr>
              <p:nvPr/>
            </p:nvPicPr>
            <p:blipFill>
              <a:blip r:embed="rId4" cstate="print"/>
              <a:srcRect r="63337" b="61833"/>
              <a:stretch>
                <a:fillRect/>
              </a:stretch>
            </p:blipFill>
            <p:spPr>
              <a:xfrm>
                <a:off x="5220072" y="764704"/>
                <a:ext cx="1008112" cy="1393456"/>
              </a:xfrm>
              <a:prstGeom prst="rect">
                <a:avLst/>
              </a:prstGeom>
            </p:spPr>
          </p:pic>
          <p:pic>
            <p:nvPicPr>
              <p:cNvPr id="446" name="그림 445" descr="2.png"/>
              <p:cNvPicPr>
                <a:picLocks noChangeAspect="1"/>
              </p:cNvPicPr>
              <p:nvPr/>
            </p:nvPicPr>
            <p:blipFill>
              <a:blip r:embed="rId4" cstate="print"/>
              <a:srcRect t="76919" r="63337"/>
              <a:stretch>
                <a:fillRect/>
              </a:stretch>
            </p:blipFill>
            <p:spPr>
              <a:xfrm>
                <a:off x="5220072" y="1772816"/>
                <a:ext cx="1008112" cy="842696"/>
              </a:xfrm>
              <a:prstGeom prst="rect">
                <a:avLst/>
              </a:prstGeom>
            </p:spPr>
          </p:pic>
          <p:pic>
            <p:nvPicPr>
              <p:cNvPr id="447" name="그림 446" descr="2.png"/>
              <p:cNvPicPr>
                <a:picLocks noChangeAspect="1"/>
              </p:cNvPicPr>
              <p:nvPr/>
            </p:nvPicPr>
            <p:blipFill>
              <a:blip r:embed="rId4" cstate="print"/>
              <a:srcRect l="54995" b="61833"/>
              <a:stretch>
                <a:fillRect/>
              </a:stretch>
            </p:blipFill>
            <p:spPr>
              <a:xfrm>
                <a:off x="7524328" y="764704"/>
                <a:ext cx="1237469" cy="1393456"/>
              </a:xfrm>
              <a:prstGeom prst="rect">
                <a:avLst/>
              </a:prstGeom>
            </p:spPr>
          </p:pic>
          <p:pic>
            <p:nvPicPr>
              <p:cNvPr id="448" name="그림 447" descr="2.png"/>
              <p:cNvPicPr>
                <a:picLocks noChangeAspect="1"/>
              </p:cNvPicPr>
              <p:nvPr/>
            </p:nvPicPr>
            <p:blipFill>
              <a:blip r:embed="rId4" cstate="print"/>
              <a:srcRect l="54995" t="76919"/>
              <a:stretch>
                <a:fillRect/>
              </a:stretch>
            </p:blipFill>
            <p:spPr>
              <a:xfrm>
                <a:off x="7524328" y="1772816"/>
                <a:ext cx="1237469" cy="842696"/>
              </a:xfrm>
              <a:prstGeom prst="rect">
                <a:avLst/>
              </a:prstGeom>
            </p:spPr>
          </p:pic>
          <p:pic>
            <p:nvPicPr>
              <p:cNvPr id="449" name="그림 448" descr="2.png"/>
              <p:cNvPicPr>
                <a:picLocks noChangeAspect="1"/>
              </p:cNvPicPr>
              <p:nvPr/>
            </p:nvPicPr>
            <p:blipFill>
              <a:blip r:embed="rId4" cstate="print"/>
              <a:srcRect l="22763" r="27479" b="61833"/>
              <a:stretch>
                <a:fillRect/>
              </a:stretch>
            </p:blipFill>
            <p:spPr>
              <a:xfrm>
                <a:off x="6156176" y="764704"/>
                <a:ext cx="1368152" cy="1393456"/>
              </a:xfrm>
              <a:prstGeom prst="rect">
                <a:avLst/>
              </a:prstGeom>
            </p:spPr>
          </p:pic>
          <p:pic>
            <p:nvPicPr>
              <p:cNvPr id="450" name="그림 449" descr="2.png"/>
              <p:cNvPicPr>
                <a:picLocks noChangeAspect="1"/>
              </p:cNvPicPr>
              <p:nvPr/>
            </p:nvPicPr>
            <p:blipFill>
              <a:blip r:embed="rId4" cstate="print"/>
              <a:srcRect l="22763" t="76919" r="27479"/>
              <a:stretch>
                <a:fillRect/>
              </a:stretch>
            </p:blipFill>
            <p:spPr>
              <a:xfrm>
                <a:off x="6156176" y="1772816"/>
                <a:ext cx="1368152" cy="842696"/>
              </a:xfrm>
              <a:prstGeom prst="rect">
                <a:avLst/>
              </a:prstGeom>
            </p:spPr>
          </p:pic>
        </p:grpSp>
        <p:sp>
          <p:nvSpPr>
            <p:cNvPr id="443" name="직사각형 442"/>
            <p:cNvSpPr/>
            <p:nvPr/>
          </p:nvSpPr>
          <p:spPr>
            <a:xfrm>
              <a:off x="5682810" y="4098472"/>
              <a:ext cx="1608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sz="2000" b="0" kern="0" spc="-150" dirty="0" smtClean="0">
                  <a:gradFill>
                    <a:gsLst>
                      <a:gs pos="0">
                        <a:srgbClr val="0070C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latin typeface="HY견고딕" pitchFamily="18" charset="-127"/>
                  <a:ea typeface="HY견고딕" pitchFamily="18" charset="-127"/>
                </a:rPr>
                <a:t>산업발전전</a:t>
              </a:r>
              <a:r>
                <a:rPr kumimoji="0" lang="ko-KR" altLang="en-US" sz="2000" b="0" kern="0" spc="-150" dirty="0">
                  <a:gradFill>
                    <a:gsLst>
                      <a:gs pos="0">
                        <a:srgbClr val="0070C0"/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latin typeface="HY견고딕" pitchFamily="18" charset="-127"/>
                  <a:ea typeface="HY견고딕" pitchFamily="18" charset="-127"/>
                </a:rPr>
                <a:t>략</a:t>
              </a:r>
              <a:endParaRPr kumimoji="0" lang="ko-KR" altLang="en-US" sz="2000" b="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effectLst/>
                <a:uLnTx/>
                <a:uFillTx/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44" name="직사각형 443"/>
            <p:cNvSpPr/>
            <p:nvPr/>
          </p:nvSpPr>
          <p:spPr>
            <a:xfrm>
              <a:off x="5163441" y="4696976"/>
              <a:ext cx="2646878" cy="97462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6350">
                <a:bevelT w="0" h="0"/>
              </a:sp3d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b="0" kern="0" dirty="0" err="1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빅데이터</a:t>
              </a:r>
              <a:r>
                <a:rPr kumimoji="0" lang="ko-KR" altLang="en-US" b="0" kern="0" dirty="0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 시장창출</a:t>
              </a:r>
              <a:endParaRPr kumimoji="0" lang="en-US" altLang="ko-KR" b="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비즈니스생태계 조성</a:t>
              </a:r>
              <a:endPara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ysClr val="windowText" lastClr="000000"/>
                </a:buClr>
                <a:buSzPct val="90000"/>
                <a:buFontTx/>
                <a:buNone/>
                <a:tabLst>
                  <a:tab pos="714375" algn="l"/>
                </a:tabLst>
                <a:defRPr/>
              </a:pPr>
              <a:r>
                <a:rPr kumimoji="0" lang="ko-KR" altLang="en-US" b="0" kern="0" dirty="0" err="1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빅데이터</a:t>
              </a:r>
              <a:r>
                <a:rPr kumimoji="0" lang="ko-KR" altLang="en-US" b="0" kern="0" dirty="0" smtClea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HY견고딕" pitchFamily="18" charset="-127"/>
                  <a:ea typeface="HY견고딕" pitchFamily="18" charset="-127"/>
                </a:rPr>
                <a:t> 전문인력 양성</a:t>
              </a:r>
              <a:endPara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451" name="그룹 84"/>
          <p:cNvGrpSpPr/>
          <p:nvPr/>
        </p:nvGrpSpPr>
        <p:grpSpPr>
          <a:xfrm>
            <a:off x="3923928" y="4149080"/>
            <a:ext cx="1224136" cy="1224136"/>
            <a:chOff x="3851920" y="4581128"/>
            <a:chExt cx="1368152" cy="1368152"/>
          </a:xfrm>
        </p:grpSpPr>
        <p:pic>
          <p:nvPicPr>
            <p:cNvPr id="452" name="Picture 2" descr="D:\소스\★psd소스\원\png\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4581128"/>
              <a:ext cx="1368152" cy="1368152"/>
            </a:xfrm>
            <a:prstGeom prst="rect">
              <a:avLst/>
            </a:prstGeom>
            <a:noFill/>
          </p:spPr>
        </p:pic>
        <p:pic>
          <p:nvPicPr>
            <p:cNvPr id="453" name="Picture 3" descr="D:\소스\★psd소스\일러스트\사람일러\9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14986" y="4869160"/>
              <a:ext cx="1072133" cy="963612"/>
            </a:xfrm>
            <a:prstGeom prst="rect">
              <a:avLst/>
            </a:prstGeom>
            <a:noFill/>
          </p:spPr>
        </p:pic>
      </p:grpSp>
      <p:sp>
        <p:nvSpPr>
          <p:cNvPr id="454" name="TextBox 453"/>
          <p:cNvSpPr txBox="1"/>
          <p:nvPr/>
        </p:nvSpPr>
        <p:spPr>
          <a:xfrm>
            <a:off x="2165796" y="910461"/>
            <a:ext cx="474040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marL="212725" indent="-212725" algn="ctr">
              <a:spcBef>
                <a:spcPts val="600"/>
              </a:spcBef>
              <a:buSzPct val="80000"/>
              <a:defRPr/>
            </a:pPr>
            <a:r>
              <a:rPr lang="en-US" altLang="ko-KR" sz="3600" spc="-300" dirty="0" smtClean="0">
                <a:gradFill>
                  <a:gsLst>
                    <a:gs pos="0">
                      <a:srgbClr val="0077D0"/>
                    </a:gs>
                    <a:gs pos="100000">
                      <a:srgbClr val="003876"/>
                    </a:gs>
                  </a:gsLst>
                  <a:lin ang="5400000" scaled="0"/>
                </a:gradFill>
                <a:latin typeface="HY견고딕" pitchFamily="18" charset="-127"/>
                <a:ea typeface="HY견고딕" pitchFamily="18" charset="-127"/>
              </a:rPr>
              <a:t>Big Data, Great Korea</a:t>
            </a:r>
            <a:endParaRPr lang="ko-KR" altLang="en-US" sz="3600" spc="-300" dirty="0" smtClean="0">
              <a:gradFill>
                <a:gsLst>
                  <a:gs pos="0">
                    <a:srgbClr val="0077D0"/>
                  </a:gs>
                  <a:gs pos="100000">
                    <a:srgbClr val="003876"/>
                  </a:gs>
                </a:gsLst>
                <a:lin ang="5400000" scaled="0"/>
              </a:gra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9203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 smtClean="0"/>
              <a:pPr/>
              <a:t>52</a:t>
            </a:fld>
            <a:endParaRPr 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90066" y="63674"/>
            <a:ext cx="8324353" cy="63408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z="3600" spc="-300" dirty="0" smtClean="0">
                <a:latin typeface="HY견고딕" pitchFamily="18" charset="-127"/>
                <a:ea typeface="HY견고딕" pitchFamily="18" charset="-127"/>
              </a:rPr>
              <a:t>21C</a:t>
            </a:r>
            <a:r>
              <a:rPr lang="ko-KR" altLang="en-US" sz="3600" spc="-300" dirty="0" smtClean="0">
                <a:latin typeface="HY견고딕" pitchFamily="18" charset="-127"/>
                <a:ea typeface="HY견고딕" pitchFamily="18" charset="-127"/>
              </a:rPr>
              <a:t>형 발전전략 </a:t>
            </a:r>
            <a:r>
              <a:rPr lang="en-US" altLang="ko-KR" sz="3600" spc="-300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3600" spc="-3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새로</a:t>
            </a:r>
            <a:r>
              <a:rPr lang="ko-KR" altLang="en-US" sz="3600" spc="-300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운 </a:t>
            </a:r>
            <a:r>
              <a:rPr lang="ko-KR" altLang="en-US" sz="3600" spc="-3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방법</a:t>
            </a:r>
            <a:r>
              <a:rPr lang="en-US" altLang="ko-KR" sz="3600" spc="-3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3600" spc="-3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더 나은 방법</a:t>
            </a:r>
            <a:endParaRPr sz="3600" spc="-3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자유형 24"/>
          <p:cNvSpPr/>
          <p:nvPr/>
        </p:nvSpPr>
        <p:spPr>
          <a:xfrm rot="16200000">
            <a:off x="4328973" y="2159858"/>
            <a:ext cx="4446493" cy="2088233"/>
          </a:xfrm>
          <a:custGeom>
            <a:avLst/>
            <a:gdLst>
              <a:gd name="connsiteX0" fmla="*/ 0 w 2571768"/>
              <a:gd name="connsiteY0" fmla="*/ 1428760 h 2714644"/>
              <a:gd name="connsiteX1" fmla="*/ 642942 w 2571768"/>
              <a:gd name="connsiteY1" fmla="*/ 1428760 h 2714644"/>
              <a:gd name="connsiteX2" fmla="*/ 642942 w 2571768"/>
              <a:gd name="connsiteY2" fmla="*/ 0 h 2714644"/>
              <a:gd name="connsiteX3" fmla="*/ 1928826 w 2571768"/>
              <a:gd name="connsiteY3" fmla="*/ 0 h 2714644"/>
              <a:gd name="connsiteX4" fmla="*/ 1928826 w 2571768"/>
              <a:gd name="connsiteY4" fmla="*/ 1428760 h 2714644"/>
              <a:gd name="connsiteX5" fmla="*/ 2571768 w 2571768"/>
              <a:gd name="connsiteY5" fmla="*/ 1428760 h 2714644"/>
              <a:gd name="connsiteX6" fmla="*/ 1285884 w 2571768"/>
              <a:gd name="connsiteY6" fmla="*/ 2714644 h 2714644"/>
              <a:gd name="connsiteX7" fmla="*/ 0 w 257176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00029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500066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643338"/>
              <a:gd name="connsiteY0" fmla="*/ 1428760 h 2714644"/>
              <a:gd name="connsiteX1" fmla="*/ 1000164 w 3643338"/>
              <a:gd name="connsiteY1" fmla="*/ 1428760 h 2714644"/>
              <a:gd name="connsiteX2" fmla="*/ 0 w 3643338"/>
              <a:gd name="connsiteY2" fmla="*/ 0 h 2714644"/>
              <a:gd name="connsiteX3" fmla="*/ 3643338 w 3643338"/>
              <a:gd name="connsiteY3" fmla="*/ 0 h 2714644"/>
              <a:gd name="connsiteX4" fmla="*/ 2714676 w 3643338"/>
              <a:gd name="connsiteY4" fmla="*/ 1428760 h 2714644"/>
              <a:gd name="connsiteX5" fmla="*/ 3143336 w 3643338"/>
              <a:gd name="connsiteY5" fmla="*/ 1428760 h 2714644"/>
              <a:gd name="connsiteX6" fmla="*/ 1857452 w 3643338"/>
              <a:gd name="connsiteY6" fmla="*/ 2714644 h 2714644"/>
              <a:gd name="connsiteX7" fmla="*/ 571568 w 3643338"/>
              <a:gd name="connsiteY7" fmla="*/ 1428760 h 2714644"/>
              <a:gd name="connsiteX0" fmla="*/ 571568 w 3500430"/>
              <a:gd name="connsiteY0" fmla="*/ 1428760 h 2714644"/>
              <a:gd name="connsiteX1" fmla="*/ 1000164 w 3500430"/>
              <a:gd name="connsiteY1" fmla="*/ 1428760 h 2714644"/>
              <a:gd name="connsiteX2" fmla="*/ 0 w 3500430"/>
              <a:gd name="connsiteY2" fmla="*/ 0 h 2714644"/>
              <a:gd name="connsiteX3" fmla="*/ 3500430 w 3500430"/>
              <a:gd name="connsiteY3" fmla="*/ 0 h 2714644"/>
              <a:gd name="connsiteX4" fmla="*/ 2714676 w 3500430"/>
              <a:gd name="connsiteY4" fmla="*/ 1428760 h 2714644"/>
              <a:gd name="connsiteX5" fmla="*/ 3143336 w 3500430"/>
              <a:gd name="connsiteY5" fmla="*/ 1428760 h 2714644"/>
              <a:gd name="connsiteX6" fmla="*/ 1857452 w 3500430"/>
              <a:gd name="connsiteY6" fmla="*/ 2714644 h 2714644"/>
              <a:gd name="connsiteX7" fmla="*/ 571568 w 3500430"/>
              <a:gd name="connsiteY7" fmla="*/ 1428760 h 2714644"/>
              <a:gd name="connsiteX0" fmla="*/ 571568 w 3643274"/>
              <a:gd name="connsiteY0" fmla="*/ 1428760 h 2714644"/>
              <a:gd name="connsiteX1" fmla="*/ 1000164 w 3643274"/>
              <a:gd name="connsiteY1" fmla="*/ 1428760 h 2714644"/>
              <a:gd name="connsiteX2" fmla="*/ 0 w 3643274"/>
              <a:gd name="connsiteY2" fmla="*/ 0 h 2714644"/>
              <a:gd name="connsiteX3" fmla="*/ 3643274 w 3643274"/>
              <a:gd name="connsiteY3" fmla="*/ 0 h 2714644"/>
              <a:gd name="connsiteX4" fmla="*/ 2714676 w 3643274"/>
              <a:gd name="connsiteY4" fmla="*/ 1428760 h 2714644"/>
              <a:gd name="connsiteX5" fmla="*/ 3143336 w 3643274"/>
              <a:gd name="connsiteY5" fmla="*/ 1428760 h 2714644"/>
              <a:gd name="connsiteX6" fmla="*/ 1857452 w 3643274"/>
              <a:gd name="connsiteY6" fmla="*/ 2714644 h 2714644"/>
              <a:gd name="connsiteX7" fmla="*/ 571568 w 3643274"/>
              <a:gd name="connsiteY7" fmla="*/ 1428760 h 2714644"/>
              <a:gd name="connsiteX0" fmla="*/ 571568 w 3643274"/>
              <a:gd name="connsiteY0" fmla="*/ 1428760 h 2214554"/>
              <a:gd name="connsiteX1" fmla="*/ 1000164 w 3643274"/>
              <a:gd name="connsiteY1" fmla="*/ 1428760 h 2214554"/>
              <a:gd name="connsiteX2" fmla="*/ 0 w 3643274"/>
              <a:gd name="connsiteY2" fmla="*/ 0 h 2214554"/>
              <a:gd name="connsiteX3" fmla="*/ 3643274 w 3643274"/>
              <a:gd name="connsiteY3" fmla="*/ 0 h 2214554"/>
              <a:gd name="connsiteX4" fmla="*/ 2714676 w 3643274"/>
              <a:gd name="connsiteY4" fmla="*/ 1428760 h 2214554"/>
              <a:gd name="connsiteX5" fmla="*/ 3143336 w 3643274"/>
              <a:gd name="connsiteY5" fmla="*/ 1428760 h 2214554"/>
              <a:gd name="connsiteX6" fmla="*/ 1857452 w 3643274"/>
              <a:gd name="connsiteY6" fmla="*/ 2214554 h 2214554"/>
              <a:gd name="connsiteX7" fmla="*/ 571568 w 3643274"/>
              <a:gd name="connsiteY7" fmla="*/ 1428760 h 2214554"/>
              <a:gd name="connsiteX0" fmla="*/ 571568 w 4112594"/>
              <a:gd name="connsiteY0" fmla="*/ 1438103 h 2223897"/>
              <a:gd name="connsiteX1" fmla="*/ 1000164 w 4112594"/>
              <a:gd name="connsiteY1" fmla="*/ 1438103 h 2223897"/>
              <a:gd name="connsiteX2" fmla="*/ 0 w 4112594"/>
              <a:gd name="connsiteY2" fmla="*/ 9343 h 2223897"/>
              <a:gd name="connsiteX3" fmla="*/ 4112594 w 4112594"/>
              <a:gd name="connsiteY3" fmla="*/ 0 h 2223897"/>
              <a:gd name="connsiteX4" fmla="*/ 2714676 w 4112594"/>
              <a:gd name="connsiteY4" fmla="*/ 1438103 h 2223897"/>
              <a:gd name="connsiteX5" fmla="*/ 3143336 w 4112594"/>
              <a:gd name="connsiteY5" fmla="*/ 1438103 h 2223897"/>
              <a:gd name="connsiteX6" fmla="*/ 1857452 w 4112594"/>
              <a:gd name="connsiteY6" fmla="*/ 2223897 h 2223897"/>
              <a:gd name="connsiteX7" fmla="*/ 571568 w 4112594"/>
              <a:gd name="connsiteY7" fmla="*/ 1438103 h 2223897"/>
              <a:gd name="connsiteX0" fmla="*/ 990242 w 4531268"/>
              <a:gd name="connsiteY0" fmla="*/ 1438103 h 2223897"/>
              <a:gd name="connsiteX1" fmla="*/ 1418838 w 4531268"/>
              <a:gd name="connsiteY1" fmla="*/ 1438103 h 2223897"/>
              <a:gd name="connsiteX2" fmla="*/ 0 w 4531268"/>
              <a:gd name="connsiteY2" fmla="*/ 9343 h 2223897"/>
              <a:gd name="connsiteX3" fmla="*/ 4531268 w 4531268"/>
              <a:gd name="connsiteY3" fmla="*/ 0 h 2223897"/>
              <a:gd name="connsiteX4" fmla="*/ 3133350 w 4531268"/>
              <a:gd name="connsiteY4" fmla="*/ 1438103 h 2223897"/>
              <a:gd name="connsiteX5" fmla="*/ 3562010 w 4531268"/>
              <a:gd name="connsiteY5" fmla="*/ 1438103 h 2223897"/>
              <a:gd name="connsiteX6" fmla="*/ 2276126 w 4531268"/>
              <a:gd name="connsiteY6" fmla="*/ 2223897 h 2223897"/>
              <a:gd name="connsiteX7" fmla="*/ 990242 w 4531268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827" h="2223897">
                <a:moveTo>
                  <a:pt x="1084801" y="1438103"/>
                </a:moveTo>
                <a:lnTo>
                  <a:pt x="1513397" y="1438103"/>
                </a:lnTo>
                <a:cubicBezTo>
                  <a:pt x="1194648" y="525307"/>
                  <a:pt x="392159" y="204990"/>
                  <a:pt x="0" y="9343"/>
                </a:cubicBezTo>
                <a:lnTo>
                  <a:pt x="4625827" y="0"/>
                </a:lnTo>
                <a:cubicBezTo>
                  <a:pt x="4214807" y="196589"/>
                  <a:pt x="3383016" y="496809"/>
                  <a:pt x="3227909" y="1438103"/>
                </a:cubicBezTo>
                <a:lnTo>
                  <a:pt x="3656569" y="1438103"/>
                </a:lnTo>
                <a:lnTo>
                  <a:pt x="2370685" y="2223897"/>
                </a:lnTo>
                <a:lnTo>
                  <a:pt x="1084801" y="1438103"/>
                </a:lnTo>
                <a:close/>
              </a:path>
            </a:pathLst>
          </a:custGeom>
          <a:gradFill flip="none" rotWithShape="1">
            <a:gsLst>
              <a:gs pos="0">
                <a:srgbClr val="D6ECFF">
                  <a:lumMod val="50000"/>
                </a:srgbClr>
              </a:gs>
              <a:gs pos="100000">
                <a:srgbClr val="FEB80A">
                  <a:alpha val="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smtClean="0">
              <a:solidFill>
                <a:prstClr val="white"/>
              </a:solidFill>
              <a:latin typeface="HY견고딕"/>
              <a:ea typeface="HY견고딕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131840" y="1628801"/>
            <a:ext cx="2880320" cy="648072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solidFill>
              <a:srgbClr val="D6EC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smtClean="0">
              <a:solidFill>
                <a:prstClr val="white"/>
              </a:solidFill>
              <a:latin typeface="HY견고딕"/>
              <a:ea typeface="HY견고딕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131840" y="3284985"/>
            <a:ext cx="2880320" cy="1728192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solidFill>
              <a:srgbClr val="D6EC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smtClean="0">
              <a:solidFill>
                <a:prstClr val="white"/>
              </a:solidFill>
              <a:latin typeface="HY견고딕"/>
              <a:ea typeface="HY견고딕"/>
            </a:endParaRPr>
          </a:p>
        </p:txBody>
      </p:sp>
      <p:pic>
        <p:nvPicPr>
          <p:cNvPr id="28" name="Picture 4" descr="I:\★Clipart★\다이아그램\448525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61"/>
            <a:ext cx="1346238" cy="1346238"/>
          </a:xfrm>
          <a:prstGeom prst="rect">
            <a:avLst/>
          </a:prstGeom>
          <a:noFill/>
        </p:spPr>
      </p:pic>
      <p:pic>
        <p:nvPicPr>
          <p:cNvPr id="29" name="Picture 5" descr="I:\★Clipart★\다이아그램\448525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08921"/>
            <a:ext cx="1302972" cy="1302972"/>
          </a:xfrm>
          <a:prstGeom prst="rect">
            <a:avLst/>
          </a:prstGeom>
          <a:noFill/>
        </p:spPr>
      </p:pic>
      <p:pic>
        <p:nvPicPr>
          <p:cNvPr id="30" name="Picture 6" descr="I:\★Clipart★\다이아그램\448525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77073"/>
            <a:ext cx="1318866" cy="131886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979712" y="170080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10000"/>
                  </a:srgbClr>
                </a:solidFill>
                <a:latin typeface="HY견고딕"/>
                <a:ea typeface="HY견고딕"/>
              </a:rPr>
              <a:t>사람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1910" y="314096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10000"/>
                  </a:srgbClr>
                </a:solidFill>
                <a:latin typeface="HY견고딕"/>
                <a:ea typeface="HY견고딕"/>
              </a:rPr>
              <a:t>기술</a:t>
            </a:r>
            <a:endParaRPr lang="ko-KR" altLang="en-US" sz="2400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10000"/>
                </a:srgbClr>
              </a:solidFill>
              <a:latin typeface="HY견고딕"/>
              <a:ea typeface="HY견고딕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35696" y="45091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10000"/>
                  </a:srgbClr>
                </a:solidFill>
                <a:latin typeface="HY견고딕"/>
                <a:ea typeface="HY견고딕"/>
              </a:rPr>
              <a:t>데이터</a:t>
            </a:r>
            <a:endParaRPr lang="ko-KR" altLang="en-US" sz="2400" b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10000"/>
                </a:srgbClr>
              </a:solidFill>
              <a:latin typeface="HY견고딕"/>
              <a:ea typeface="HY견고딕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7311" y="1700809"/>
            <a:ext cx="21002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800" b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10000"/>
                  </a:srgbClr>
                </a:solidFill>
                <a:latin typeface="HY견고딕"/>
                <a:ea typeface="HY견고딕"/>
              </a:rPr>
              <a:t>기존의 방법</a:t>
            </a:r>
            <a:endParaRPr lang="en-US" altLang="ko-KR" sz="2800" b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10000"/>
                </a:srgbClr>
              </a:solidFill>
              <a:latin typeface="HY견고딕"/>
              <a:ea typeface="HY견고딕"/>
            </a:endParaRPr>
          </a:p>
        </p:txBody>
      </p:sp>
      <p:sp>
        <p:nvSpPr>
          <p:cNvPr id="35" name="TextBox 71"/>
          <p:cNvSpPr txBox="1">
            <a:spLocks noChangeArrowheads="1"/>
          </p:cNvSpPr>
          <p:nvPr/>
        </p:nvSpPr>
        <p:spPr bwMode="auto">
          <a:xfrm>
            <a:off x="3191698" y="3212977"/>
            <a:ext cx="27542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3600" dirty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254000" dir="2700000" algn="tl" rotWithShape="0">
                    <a:prstClr val="white"/>
                  </a:outerShdw>
                </a:effectLst>
                <a:latin typeface="HY견고딕"/>
                <a:ea typeface="HY견고딕"/>
              </a:rPr>
              <a:t>새로운 방법</a:t>
            </a:r>
            <a:endParaRPr lang="en-US" altLang="ko-KR" sz="3600" dirty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D6ECFF">
                      <a:lumMod val="50000"/>
                      <a:shade val="30000"/>
                      <a:satMod val="115000"/>
                    </a:srgbClr>
                  </a:gs>
                  <a:gs pos="50000">
                    <a:srgbClr val="D6ECFF">
                      <a:lumMod val="50000"/>
                      <a:shade val="67500"/>
                      <a:satMod val="115000"/>
                    </a:srgbClr>
                  </a:gs>
                  <a:gs pos="100000">
                    <a:srgbClr val="D6EC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254000" dir="2700000" algn="tl" rotWithShape="0">
                  <a:prstClr val="white"/>
                </a:outerShdw>
              </a:effectLst>
              <a:latin typeface="HY견고딕"/>
              <a:ea typeface="HY견고딕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3600" dirty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254000" dir="2700000" algn="tl" rotWithShape="0">
                    <a:prstClr val="white"/>
                  </a:outerShdw>
                </a:effectLst>
                <a:latin typeface="HY견고딕"/>
                <a:ea typeface="HY견고딕"/>
              </a:rPr>
              <a:t>더 나은 방법</a:t>
            </a:r>
            <a:endParaRPr lang="en-US" altLang="ko-KR" sz="3600" dirty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D6ECFF">
                      <a:lumMod val="50000"/>
                      <a:shade val="30000"/>
                      <a:satMod val="115000"/>
                    </a:srgbClr>
                  </a:gs>
                  <a:gs pos="50000">
                    <a:srgbClr val="D6ECFF">
                      <a:lumMod val="50000"/>
                      <a:shade val="67500"/>
                      <a:satMod val="115000"/>
                    </a:srgbClr>
                  </a:gs>
                  <a:gs pos="100000">
                    <a:srgbClr val="D6EC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254000" dir="2700000" algn="tl" rotWithShape="0">
                  <a:prstClr val="white"/>
                </a:outerShdw>
              </a:effectLst>
              <a:latin typeface="HY견고딕"/>
              <a:ea typeface="HY견고딕"/>
            </a:endParaRPr>
          </a:p>
        </p:txBody>
      </p:sp>
      <p:sp>
        <p:nvSpPr>
          <p:cNvPr id="36" name="십자형 35"/>
          <p:cNvSpPr/>
          <p:nvPr/>
        </p:nvSpPr>
        <p:spPr>
          <a:xfrm>
            <a:off x="4283968" y="2492897"/>
            <a:ext cx="576064" cy="576064"/>
          </a:xfrm>
          <a:prstGeom prst="plus">
            <a:avLst>
              <a:gd name="adj" fmla="val 40716"/>
            </a:avLst>
          </a:prstGeom>
          <a:solidFill>
            <a:srgbClr val="D6ECFF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smtClean="0">
              <a:solidFill>
                <a:prstClr val="white"/>
              </a:solidFill>
              <a:latin typeface="HY견고딕"/>
              <a:ea typeface="HY견고딕"/>
            </a:endParaRPr>
          </a:p>
        </p:txBody>
      </p:sp>
      <p:pic>
        <p:nvPicPr>
          <p:cNvPr id="37" name="Picture 4" descr="C:\Users\user\AppData\Local\Microsoft\Windows\Temporary Internet Files\Content.IE5\U7V8AH30\MP900442177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9974" y="2564905"/>
            <a:ext cx="3002586" cy="26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959603" y="2564905"/>
            <a:ext cx="1492716" cy="107721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D9EA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74000"/>
                    </a:prstClr>
                  </a:outerShdw>
                </a:effectLst>
                <a:latin typeface="HY견고딕"/>
                <a:ea typeface="HY견고딕"/>
              </a:rPr>
              <a:t>21</a:t>
            </a:r>
            <a:r>
              <a:rPr kumimoji="0" lang="ko-KR" altLang="en-US" sz="320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74000"/>
                    </a:prstClr>
                  </a:outerShdw>
                </a:effectLst>
                <a:latin typeface="HY견고딕"/>
                <a:ea typeface="HY견고딕"/>
              </a:rPr>
              <a:t>세기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kern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215900" dir="2700000" algn="tl" rotWithShape="0">
                    <a:prstClr val="black">
                      <a:alpha val="74000"/>
                    </a:prstClr>
                  </a:outerShdw>
                </a:effectLst>
                <a:latin typeface="HY견고딕"/>
                <a:ea typeface="HY견고딕"/>
              </a:rPr>
              <a:t>마인드</a:t>
            </a: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7370655" y="1772817"/>
            <a:ext cx="1881865" cy="1077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12700" h="12700" prst="coolSlant"/>
              <a:contourClr>
                <a:schemeClr val="tx1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80000"/>
              <a:defRPr/>
            </a:pPr>
            <a:r>
              <a:rPr lang="ko-KR" altLang="en-US" sz="320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FF00"/>
                </a:solidFill>
                <a:effectLst>
                  <a:outerShdw blurRad="203200" dir="2700000" algn="tl" rotWithShape="0">
                    <a:prstClr val="black">
                      <a:alpha val="69000"/>
                    </a:prstClr>
                  </a:outerShdw>
                </a:effectLst>
                <a:latin typeface="HY견고딕"/>
                <a:ea typeface="HY견고딕"/>
                <a:sym typeface="Wingdings 3" pitchFamily="18" charset="2"/>
              </a:rPr>
              <a:t>혁신과 미래창</a:t>
            </a:r>
            <a:r>
              <a:rPr lang="ko-KR" altLang="en-US" sz="320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FFFF00"/>
                </a:solidFill>
                <a:effectLst>
                  <a:outerShdw blurRad="203200" dir="2700000" algn="tl" rotWithShape="0">
                    <a:prstClr val="black">
                      <a:alpha val="69000"/>
                    </a:prstClr>
                  </a:outerShdw>
                </a:effectLst>
                <a:latin typeface="HY견고딕"/>
                <a:ea typeface="HY견고딕"/>
                <a:sym typeface="Wingdings 3" pitchFamily="18" charset="2"/>
              </a:rPr>
              <a:t>조</a:t>
            </a:r>
            <a:endParaRPr lang="ko-KR" altLang="en-US" sz="320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FFFF00"/>
              </a:solidFill>
              <a:effectLst>
                <a:outerShdw blurRad="203200" dir="2700000" algn="tl" rotWithShape="0">
                  <a:prstClr val="black">
                    <a:alpha val="69000"/>
                  </a:prstClr>
                </a:outerShdw>
              </a:effectLst>
              <a:latin typeface="HY견고딕"/>
              <a:ea typeface="HY견고딕"/>
              <a:sym typeface="Wingdings 3" pitchFamily="18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44007" y="4709188"/>
            <a:ext cx="2286399" cy="584775"/>
          </a:xfrm>
          <a:prstGeom prst="rect">
            <a:avLst/>
          </a:prstGeom>
          <a:noFill/>
          <a:scene3d>
            <a:camera prst="perspectiveRight"/>
            <a:lightRig rig="soft" dir="t">
              <a:rot lat="0" lon="0" rev="0"/>
            </a:lightRig>
          </a:scene3d>
          <a:sp3d>
            <a:bevelT w="0" h="0"/>
          </a:sp3d>
        </p:spPr>
        <p:txBody>
          <a:bodyPr wrap="square">
            <a:spAutoFit/>
            <a:sp3d extrusionH="127000" prstMaterial="plastic">
              <a:bevelT w="25400" h="25400" prst="coolSlant"/>
              <a:extrusionClr>
                <a:schemeClr val="bg2">
                  <a:lumMod val="50000"/>
                </a:schemeClr>
              </a:extrusion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HY견고딕"/>
                <a:cs typeface="Arial" pitchFamily="34" charset="0"/>
              </a:rPr>
              <a:t>Big </a:t>
            </a:r>
            <a:r>
              <a:rPr kumimoji="0"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HY견고딕"/>
                <a:cs typeface="Arial" pitchFamily="34" charset="0"/>
              </a:rPr>
              <a:t>DATA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12550" y="5232103"/>
            <a:ext cx="1901832" cy="1077218"/>
          </a:xfrm>
          <a:prstGeom prst="rect">
            <a:avLst/>
          </a:prstGeom>
          <a:noFill/>
          <a:scene3d>
            <a:camera prst="perspectiveRight"/>
            <a:lightRig rig="soft" dir="t">
              <a:rot lat="0" lon="0" rev="0"/>
            </a:lightRig>
          </a:scene3d>
          <a:sp3d>
            <a:bevelT w="0" h="0"/>
          </a:sp3d>
        </p:spPr>
        <p:txBody>
          <a:bodyPr wrap="square">
            <a:spAutoFit/>
            <a:sp3d extrusionH="127000" prstMaterial="plastic">
              <a:bevelT w="25400" h="25400" prst="coolSlant"/>
              <a:extrusionClr>
                <a:schemeClr val="bg2">
                  <a:lumMod val="50000"/>
                </a:schemeClr>
              </a:extrusion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사회혁신</a:t>
            </a:r>
            <a:endParaRPr lang="en-US" altLang="ko-KR" sz="3200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……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-36512" y="1748424"/>
            <a:ext cx="11949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?</a:t>
            </a:r>
            <a:endParaRPr lang="ko-KR" altLang="en-US" sz="15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-324544" y="3056018"/>
            <a:ext cx="208823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000" cap="all" dirty="0" smtClean="0">
                <a:ln w="9000" cmpd="sng">
                  <a:solidFill>
                    <a:srgbClr val="00ADD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9EA00"/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해결현안</a:t>
            </a:r>
            <a:endParaRPr lang="en-US" altLang="ko-KR" sz="3000" cap="all" dirty="0">
              <a:ln w="9000" cmpd="sng">
                <a:solidFill>
                  <a:srgbClr val="00ADDC">
                    <a:shade val="50000"/>
                    <a:satMod val="120000"/>
                  </a:srgbClr>
                </a:solidFill>
                <a:prstDash val="solid"/>
              </a:ln>
              <a:solidFill>
                <a:srgbClr val="D9EA00"/>
              </a:solidFill>
              <a:effectLst>
                <a:reflection blurRad="12700" stA="28000" endPos="45000" dist="1000" dir="5400000" sy="-100000" algn="bl" rotWithShape="0"/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0649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53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90066" y="63674"/>
            <a:ext cx="8324353" cy="63408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600" spc="-300" dirty="0" err="1" smtClean="0">
                <a:latin typeface="HY견고딕" pitchFamily="18" charset="-127"/>
                <a:ea typeface="HY견고딕" pitchFamily="18" charset="-127"/>
              </a:rPr>
              <a:t>빅데이터로</a:t>
            </a:r>
            <a:r>
              <a:rPr lang="ko-KR" altLang="en-US" sz="3600" spc="-300" dirty="0" smtClean="0">
                <a:latin typeface="HY견고딕" pitchFamily="18" charset="-127"/>
                <a:ea typeface="HY견고딕" pitchFamily="18" charset="-127"/>
              </a:rPr>
              <a:t> 만드는 대한민국의 새로운 미래</a:t>
            </a:r>
            <a:endParaRPr sz="3600" spc="-3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-71740" y="764704"/>
            <a:ext cx="9276134" cy="1944216"/>
            <a:chOff x="331" y="3369"/>
            <a:chExt cx="5081" cy="748"/>
          </a:xfrm>
        </p:grpSpPr>
        <p:grpSp>
          <p:nvGrpSpPr>
            <p:cNvPr id="56" name="Group 4"/>
            <p:cNvGrpSpPr>
              <a:grpSpLocks/>
            </p:cNvGrpSpPr>
            <p:nvPr/>
          </p:nvGrpSpPr>
          <p:grpSpPr bwMode="auto">
            <a:xfrm>
              <a:off x="331" y="3369"/>
              <a:ext cx="5081" cy="748"/>
              <a:chOff x="113" y="2918"/>
              <a:chExt cx="5534" cy="812"/>
            </a:xfrm>
          </p:grpSpPr>
          <p:pic>
            <p:nvPicPr>
              <p:cNvPr id="58" name="Picture 5" descr="3049488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2918"/>
                <a:ext cx="5534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AutoShape 6"/>
              <p:cNvSpPr>
                <a:spLocks noChangeArrowheads="1"/>
              </p:cNvSpPr>
              <p:nvPr/>
            </p:nvSpPr>
            <p:spPr bwMode="auto">
              <a:xfrm>
                <a:off x="191" y="2961"/>
                <a:ext cx="5382" cy="707"/>
              </a:xfrm>
              <a:prstGeom prst="roundRect">
                <a:avLst>
                  <a:gd name="adj" fmla="val 2190"/>
                </a:avLst>
              </a:prstGeom>
              <a:solidFill>
                <a:srgbClr val="FFFFFF">
                  <a:alpha val="61176"/>
                </a:srgbClr>
              </a:solidFill>
              <a:ln w="15875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9pPr>
              </a:lstStyle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0" kern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7" name="AutoShape 7"/>
            <p:cNvSpPr>
              <a:spLocks noChangeArrowheads="1"/>
            </p:cNvSpPr>
            <p:nvPr/>
          </p:nvSpPr>
          <p:spPr bwMode="auto">
            <a:xfrm>
              <a:off x="403" y="3480"/>
              <a:ext cx="4941" cy="526"/>
            </a:xfrm>
            <a:prstGeom prst="roundRect">
              <a:avLst>
                <a:gd name="adj" fmla="val 10032"/>
              </a:avLst>
            </a:prstGeom>
            <a:solidFill>
              <a:srgbClr val="FFFFFF">
                <a:lumMod val="65000"/>
                <a:alpha val="1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06000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9pPr>
            </a:lstStyle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894753" y="1124744"/>
            <a:ext cx="7399783" cy="109004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9pPr>
          </a:lstStyle>
          <a:p>
            <a:pPr algn="ctr" fontAlgn="auto" latinLnBrk="0">
              <a:spcBef>
                <a:spcPts val="100"/>
              </a:spcBef>
              <a:spcAft>
                <a:spcPts val="0"/>
              </a:spcAft>
              <a:defRPr/>
            </a:pPr>
            <a:r>
              <a:rPr kumimoji="0" lang="en-US" altLang="ko-KR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21</a:t>
            </a:r>
            <a:r>
              <a:rPr kumimoji="0" lang="ko-KR" altLang="en-US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세기 경제사회발전의 원동력은</a:t>
            </a:r>
            <a:endParaRPr kumimoji="0" lang="en-US" altLang="ko-KR" sz="3200" kern="0" dirty="0" smtClean="0">
              <a:ln w="11430"/>
              <a:solidFill>
                <a:srgbClr val="D6ECFF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100"/>
              </a:spcBef>
              <a:spcAft>
                <a:spcPts val="0"/>
              </a:spcAft>
              <a:defRPr/>
            </a:pPr>
            <a:r>
              <a:rPr kumimoji="0" lang="en-US" altLang="ko-KR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ICT+21C</a:t>
            </a: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시대정신</a:t>
            </a:r>
            <a:r>
              <a:rPr kumimoji="0" lang="en-US" altLang="ko-KR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+</a:t>
            </a: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국민창의성</a:t>
            </a:r>
            <a:r>
              <a:rPr kumimoji="0" lang="en-US" altLang="ko-KR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+</a:t>
            </a:r>
            <a:r>
              <a:rPr kumimoji="0" lang="ko-KR" altLang="en-US" sz="3200" u="sng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데이터</a:t>
            </a:r>
            <a:endParaRPr kumimoji="0" lang="ko-KR" altLang="en-US" sz="3200" u="sng" kern="0" dirty="0">
              <a:ln w="11430"/>
              <a:solidFill>
                <a:srgbClr val="D6ECFF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>
            <a:off x="-84638" y="4653136"/>
            <a:ext cx="9276134" cy="2088232"/>
            <a:chOff x="331" y="3369"/>
            <a:chExt cx="5081" cy="748"/>
          </a:xfrm>
        </p:grpSpPr>
        <p:grpSp>
          <p:nvGrpSpPr>
            <p:cNvPr id="52" name="Group 4"/>
            <p:cNvGrpSpPr>
              <a:grpSpLocks/>
            </p:cNvGrpSpPr>
            <p:nvPr/>
          </p:nvGrpSpPr>
          <p:grpSpPr bwMode="auto">
            <a:xfrm>
              <a:off x="331" y="3369"/>
              <a:ext cx="5081" cy="748"/>
              <a:chOff x="113" y="2918"/>
              <a:chExt cx="5534" cy="812"/>
            </a:xfrm>
          </p:grpSpPr>
          <p:pic>
            <p:nvPicPr>
              <p:cNvPr id="54" name="Picture 5" descr="3049488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2918"/>
                <a:ext cx="5534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AutoShape 6"/>
              <p:cNvSpPr>
                <a:spLocks noChangeArrowheads="1"/>
              </p:cNvSpPr>
              <p:nvPr/>
            </p:nvSpPr>
            <p:spPr bwMode="auto">
              <a:xfrm>
                <a:off x="191" y="2961"/>
                <a:ext cx="5382" cy="638"/>
              </a:xfrm>
              <a:prstGeom prst="roundRect">
                <a:avLst>
                  <a:gd name="adj" fmla="val 2190"/>
                </a:avLst>
              </a:prstGeom>
              <a:solidFill>
                <a:srgbClr val="FFFFFF">
                  <a:alpha val="61176"/>
                </a:srgbClr>
              </a:solidFill>
              <a:ln w="15875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9pPr>
              </a:lstStyle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0" kern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3" name="AutoShape 7"/>
            <p:cNvSpPr>
              <a:spLocks noChangeArrowheads="1"/>
            </p:cNvSpPr>
            <p:nvPr/>
          </p:nvSpPr>
          <p:spPr bwMode="auto">
            <a:xfrm>
              <a:off x="403" y="3480"/>
              <a:ext cx="4941" cy="468"/>
            </a:xfrm>
            <a:prstGeom prst="roundRect">
              <a:avLst>
                <a:gd name="adj" fmla="val 10032"/>
              </a:avLst>
            </a:prstGeom>
            <a:solidFill>
              <a:srgbClr val="FFFFFF">
                <a:lumMod val="65000"/>
                <a:alpha val="1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06000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9pPr>
            </a:lstStyle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257740" y="5096167"/>
            <a:ext cx="8537914" cy="109004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9pPr>
          </a:lstStyle>
          <a:p>
            <a:pPr algn="ctr" fontAlgn="auto" latinLnBrk="0">
              <a:spcBef>
                <a:spcPts val="100"/>
              </a:spcBef>
              <a:spcAft>
                <a:spcPts val="0"/>
              </a:spcAft>
              <a:defRPr/>
            </a:pPr>
            <a:r>
              <a:rPr kumimoji="0" lang="ko-KR" altLang="en-US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특히</a:t>
            </a:r>
            <a:r>
              <a:rPr kumimoji="0" lang="en-US" altLang="ko-KR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데이터의 보이지 않는 파워를 활용하여</a:t>
            </a:r>
            <a:endParaRPr kumimoji="0" lang="en-US" altLang="ko-KR" sz="3200" kern="0" dirty="0">
              <a:ln w="11430"/>
              <a:solidFill>
                <a:srgbClr val="D6ECFF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100"/>
              </a:spcBef>
              <a:spcAft>
                <a:spcPts val="0"/>
              </a:spcAft>
              <a:defRPr/>
            </a:pP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사회현안해결</a:t>
            </a:r>
            <a:r>
              <a:rPr kumimoji="0" lang="en-US" altLang="ko-KR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국가경쟁력강화</a:t>
            </a:r>
            <a:r>
              <a:rPr kumimoji="0" lang="en-US" altLang="ko-KR" sz="3200" kern="0" dirty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국</a:t>
            </a:r>
            <a:r>
              <a:rPr kumimoji="0" lang="ko-KR" altLang="en-US" sz="3200" kern="0" dirty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민</a:t>
            </a: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행복 실현</a:t>
            </a:r>
            <a:endParaRPr kumimoji="0" lang="en-US" altLang="ko-KR" sz="3200" kern="0" dirty="0">
              <a:ln w="11430"/>
              <a:solidFill>
                <a:srgbClr val="D6ECFF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6" name="Group 3"/>
          <p:cNvGrpSpPr>
            <a:grpSpLocks/>
          </p:cNvGrpSpPr>
          <p:nvPr/>
        </p:nvGrpSpPr>
        <p:grpSpPr bwMode="auto">
          <a:xfrm>
            <a:off x="-84638" y="2708920"/>
            <a:ext cx="9276134" cy="1944216"/>
            <a:chOff x="331" y="3369"/>
            <a:chExt cx="5081" cy="748"/>
          </a:xfrm>
        </p:grpSpPr>
        <p:grpSp>
          <p:nvGrpSpPr>
            <p:cNvPr id="48" name="Group 4"/>
            <p:cNvGrpSpPr>
              <a:grpSpLocks/>
            </p:cNvGrpSpPr>
            <p:nvPr/>
          </p:nvGrpSpPr>
          <p:grpSpPr bwMode="auto">
            <a:xfrm>
              <a:off x="331" y="3369"/>
              <a:ext cx="5081" cy="748"/>
              <a:chOff x="113" y="2918"/>
              <a:chExt cx="5534" cy="812"/>
            </a:xfrm>
          </p:grpSpPr>
          <p:pic>
            <p:nvPicPr>
              <p:cNvPr id="50" name="Picture 5" descr="3049488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2918"/>
                <a:ext cx="5534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AutoShape 6"/>
              <p:cNvSpPr>
                <a:spLocks noChangeArrowheads="1"/>
              </p:cNvSpPr>
              <p:nvPr/>
            </p:nvSpPr>
            <p:spPr bwMode="auto">
              <a:xfrm>
                <a:off x="191" y="2961"/>
                <a:ext cx="5382" cy="707"/>
              </a:xfrm>
              <a:prstGeom prst="roundRect">
                <a:avLst>
                  <a:gd name="adj" fmla="val 2190"/>
                </a:avLst>
              </a:prstGeom>
              <a:solidFill>
                <a:srgbClr val="FFFFFF">
                  <a:alpha val="61176"/>
                </a:srgbClr>
              </a:solidFill>
              <a:ln w="15875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b="1" kern="1200">
                    <a:solidFill>
                      <a:schemeClr val="tx1"/>
                    </a:solidFill>
                    <a:latin typeface="Tahoma" pitchFamily="34" charset="0"/>
                    <a:ea typeface="굴림" charset="-127"/>
                    <a:cs typeface="+mn-cs"/>
                  </a:defRPr>
                </a:lvl9pPr>
              </a:lstStyle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0" kern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>
              <a:off x="403" y="3480"/>
              <a:ext cx="4941" cy="526"/>
            </a:xfrm>
            <a:prstGeom prst="roundRect">
              <a:avLst>
                <a:gd name="adj" fmla="val 10032"/>
              </a:avLst>
            </a:prstGeom>
            <a:solidFill>
              <a:srgbClr val="FFFFFF">
                <a:lumMod val="65000"/>
                <a:alpha val="1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06000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b="1" kern="1200">
                  <a:solidFill>
                    <a:schemeClr val="tx1"/>
                  </a:solidFill>
                  <a:latin typeface="Tahoma" pitchFamily="34" charset="0"/>
                  <a:ea typeface="굴림" charset="-127"/>
                  <a:cs typeface="+mn-cs"/>
                </a:defRPr>
              </a:lvl9pPr>
            </a:lstStyle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52295" y="3068960"/>
            <a:ext cx="9058890" cy="109004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Tahoma" pitchFamily="34" charset="0"/>
                <a:ea typeface="굴림" charset="-127"/>
                <a:cs typeface="+mn-cs"/>
              </a:defRPr>
            </a:lvl9pPr>
          </a:lstStyle>
          <a:p>
            <a:pPr algn="ctr" fontAlgn="auto" latinLnBrk="0">
              <a:spcBef>
                <a:spcPts val="100"/>
              </a:spcBef>
              <a:spcAft>
                <a:spcPts val="0"/>
              </a:spcAft>
              <a:defRPr/>
            </a:pPr>
            <a:r>
              <a:rPr kumimoji="0" lang="en-US" altLang="ko-KR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ICT,</a:t>
            </a:r>
            <a:r>
              <a:rPr kumimoji="0" lang="ko-KR" altLang="en-US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국민창의성</a:t>
            </a:r>
            <a:r>
              <a:rPr kumimoji="0" lang="en-US" altLang="ko-KR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</a:t>
            </a:r>
            <a:r>
              <a:rPr kumimoji="0" lang="ko-KR" altLang="en-US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시대정신</a:t>
            </a:r>
            <a:r>
              <a:rPr kumimoji="0" lang="en-US" altLang="ko-KR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</a:t>
            </a:r>
            <a:r>
              <a:rPr kumimoji="0" lang="ko-KR" altLang="en-US" sz="3200" kern="0" dirty="0" smtClean="0">
                <a:ln w="11430"/>
                <a:solidFill>
                  <a:srgbClr val="D6ECFF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데이터를 활용하여</a:t>
            </a:r>
            <a:endParaRPr kumimoji="0" lang="en-US" altLang="ko-KR" sz="3200" kern="0" dirty="0" smtClean="0">
              <a:ln w="11430"/>
              <a:solidFill>
                <a:srgbClr val="D6ECFF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100"/>
              </a:spcBef>
              <a:spcAft>
                <a:spcPts val="0"/>
              </a:spcAft>
              <a:defRPr/>
            </a:pP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새로운 방법</a:t>
            </a:r>
            <a:r>
              <a:rPr kumimoji="0" lang="en-US" altLang="ko-KR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3200" kern="0" dirty="0" smtClean="0">
                <a:ln w="11430"/>
                <a:solidFill>
                  <a:srgbClr val="EE0000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더 나은 방법으로 더 큰 가능성 추구</a:t>
            </a:r>
            <a:endParaRPr kumimoji="0" lang="ko-KR" altLang="en-US" sz="3200" kern="0" dirty="0">
              <a:ln w="11430"/>
              <a:solidFill>
                <a:srgbClr val="EE0000">
                  <a:lumMod val="60000"/>
                  <a:lumOff val="4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4962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화이트표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899592" y="2924944"/>
            <a:ext cx="731482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4800" b="0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경청해주셔서 감사합니다</a:t>
            </a:r>
            <a:r>
              <a:rPr lang="en-US" altLang="ko-KR" sz="4800" b="0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!</a:t>
            </a:r>
          </a:p>
          <a:p>
            <a:pPr algn="ctr">
              <a:defRPr/>
            </a:pPr>
            <a:r>
              <a:rPr lang="en-US" altLang="ko-KR" sz="5400" b="0" u="sng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Q</a:t>
            </a:r>
            <a:r>
              <a:rPr lang="en-US" altLang="ko-KR" sz="5400" b="0" u="sng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&amp;A</a:t>
            </a:r>
            <a:endParaRPr lang="en-US" altLang="ko-KR" sz="5400" b="0" u="sng" dirty="0">
              <a:solidFill>
                <a:srgbClr val="33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567995" y="4941168"/>
            <a:ext cx="60115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김 현 곤      </a:t>
            </a:r>
            <a:r>
              <a:rPr lang="en-US" altLang="ko-K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khk@nia.or.kr</a:t>
            </a:r>
          </a:p>
          <a:p>
            <a:pPr algn="ctr">
              <a:defRPr/>
            </a:pPr>
            <a:r>
              <a:rPr lang="ko-KR" alt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한국정보화진흥원</a:t>
            </a:r>
            <a:r>
              <a:rPr lang="ko-KR" alt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빅데이터분석활용센</a:t>
            </a:r>
            <a:r>
              <a:rPr lang="ko-KR" alt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터</a:t>
            </a:r>
            <a:r>
              <a:rPr lang="ko-KR" alt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장</a:t>
            </a:r>
            <a:endParaRPr lang="ko-KR" altLang="en-US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633462"/>
            <a:ext cx="8280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빅데이터</a:t>
            </a:r>
            <a:endParaRPr lang="en-US" altLang="ko-KR" sz="5400" dirty="0" smtClean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D6ECFF">
                      <a:lumMod val="50000"/>
                      <a:shade val="30000"/>
                      <a:satMod val="115000"/>
                    </a:srgbClr>
                  </a:gs>
                  <a:gs pos="50000">
                    <a:srgbClr val="D6ECFF">
                      <a:lumMod val="50000"/>
                      <a:shade val="67500"/>
                      <a:satMod val="115000"/>
                    </a:srgbClr>
                  </a:gs>
                  <a:gs pos="100000">
                    <a:srgbClr val="D6EC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추진현황과 대응전략 </a:t>
            </a:r>
            <a:endParaRPr lang="en-US" altLang="ko-KR" sz="5400" dirty="0" smtClean="0">
              <a:ln>
                <a:solidFill>
                  <a:prstClr val="white">
                    <a:alpha val="5000"/>
                  </a:prstClr>
                </a:solidFill>
              </a:ln>
              <a:gradFill flip="none" rotWithShape="1">
                <a:gsLst>
                  <a:gs pos="0">
                    <a:srgbClr val="D6ECFF">
                      <a:lumMod val="50000"/>
                      <a:shade val="30000"/>
                      <a:satMod val="115000"/>
                    </a:srgbClr>
                  </a:gs>
                  <a:gs pos="50000">
                    <a:srgbClr val="D6ECFF">
                      <a:lumMod val="50000"/>
                      <a:shade val="67500"/>
                      <a:satMod val="115000"/>
                    </a:srgbClr>
                  </a:gs>
                  <a:gs pos="100000">
                    <a:srgbClr val="D6ECFF">
                      <a:lumMod val="50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31" y="16049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u="sng" dirty="0" smtClean="0">
                <a:solidFill>
                  <a:srgbClr val="0070C0"/>
                </a:solidFill>
                <a:latin typeface="휴먼고딕" pitchFamily="2" charset="-127"/>
                <a:ea typeface="휴먼고딕" pitchFamily="2" charset="-127"/>
              </a:rPr>
              <a:t>여의도연구소 세미나</a:t>
            </a:r>
            <a:endParaRPr lang="ko-KR" altLang="en-US" sz="1400" u="sng" dirty="0">
              <a:solidFill>
                <a:srgbClr val="0070C0"/>
              </a:solidFill>
              <a:latin typeface="휴먼고딕" pitchFamily="2" charset="-127"/>
              <a:ea typeface="휴먼고딕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96568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6" name="제목 1"/>
          <p:cNvSpPr>
            <a:spLocks noGrp="1"/>
          </p:cNvSpPr>
          <p:nvPr>
            <p:ph type="title"/>
          </p:nvPr>
        </p:nvSpPr>
        <p:spPr>
          <a:xfrm>
            <a:off x="1043608" y="75104"/>
            <a:ext cx="8100392" cy="634082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rPr>
              <a:t>대한민</a:t>
            </a:r>
            <a:r>
              <a:rPr lang="ko-KR" altLang="en-US" dirty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rPr>
              <a:t>국 </a:t>
            </a:r>
            <a:r>
              <a:rPr lang="en-US" altLang="ko-KR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rPr>
              <a:t>IT 30</a:t>
            </a:r>
            <a:r>
              <a:rPr lang="ko-KR" altLang="en-US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우리가 잊고 있었던 자산</a:t>
            </a:r>
            <a:endParaRPr lang="en-US" altLang="ko-KR" sz="28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180975" y="1095375"/>
            <a:ext cx="8783638" cy="4562475"/>
          </a:xfrm>
          <a:prstGeom prst="rect">
            <a:avLst/>
          </a:prstGeom>
          <a:noFill/>
          <a:ln w="508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ko-KR" altLang="en-US" sz="1800">
              <a:solidFill>
                <a:srgbClr val="000000"/>
              </a:solidFill>
              <a:latin typeface="Arial" pitchFamily="34" charset="0"/>
              <a:ea typeface="HY중고딕" pitchFamily="18" charset="-127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5867400" y="1095375"/>
            <a:ext cx="0" cy="4592638"/>
          </a:xfrm>
          <a:prstGeom prst="line">
            <a:avLst/>
          </a:prstGeom>
          <a:noFill/>
          <a:ln w="9525">
            <a:solidFill>
              <a:srgbClr val="BBE0E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9" name="Line 16"/>
          <p:cNvSpPr>
            <a:spLocks noChangeShapeType="1"/>
          </p:cNvSpPr>
          <p:nvPr/>
        </p:nvSpPr>
        <p:spPr bwMode="auto">
          <a:xfrm>
            <a:off x="3059113" y="1095375"/>
            <a:ext cx="0" cy="4592638"/>
          </a:xfrm>
          <a:prstGeom prst="line">
            <a:avLst/>
          </a:prstGeom>
          <a:noFill/>
          <a:ln w="9525">
            <a:solidFill>
              <a:srgbClr val="BBE0E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468313" y="2065338"/>
            <a:ext cx="2400300" cy="893578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통신사업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5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개년 계획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국가기간전산망 사업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초고속정보통신기반 사업</a:t>
            </a:r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395536" y="1197421"/>
            <a:ext cx="2509023" cy="42473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latinLnBrk="0">
              <a:lnSpc>
                <a:spcPct val="120000"/>
              </a:lnSpc>
              <a:spcBef>
                <a:spcPts val="100"/>
              </a:spcBef>
              <a:defRPr/>
            </a:pP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80</a:t>
            </a:r>
            <a:r>
              <a:rPr lang="ko-KR" altLang="en-US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년대 </a:t>
            </a: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~ 90</a:t>
            </a:r>
            <a:r>
              <a:rPr lang="ko-KR" altLang="en-US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년대 중반</a:t>
            </a: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468313" y="3330575"/>
            <a:ext cx="2400300" cy="622300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전산망법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(‘85)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정보통신부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(’94)</a:t>
            </a:r>
            <a:endParaRPr lang="ko-KR" altLang="en-US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468313" y="4267200"/>
            <a:ext cx="2400300" cy="622300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전화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1,000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만 돌파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(‘87)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인터넷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 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상용화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(‘94)</a:t>
            </a:r>
          </a:p>
        </p:txBody>
      </p:sp>
      <p:sp>
        <p:nvSpPr>
          <p:cNvPr id="64" name="Text Box 18"/>
          <p:cNvSpPr txBox="1">
            <a:spLocks noChangeArrowheads="1"/>
          </p:cNvSpPr>
          <p:nvPr/>
        </p:nvSpPr>
        <p:spPr bwMode="auto">
          <a:xfrm>
            <a:off x="3132459" y="2035175"/>
            <a:ext cx="2584450" cy="893578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정보화촉진기본계획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전자정부종합추진계획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국민정보화종합계획</a:t>
            </a:r>
            <a:endParaRPr lang="ko-KR" altLang="en-US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</p:txBody>
      </p:sp>
      <p:sp>
        <p:nvSpPr>
          <p:cNvPr id="65" name="Text Box 18"/>
          <p:cNvSpPr txBox="1">
            <a:spLocks noChangeArrowheads="1"/>
          </p:cNvSpPr>
          <p:nvPr/>
        </p:nvSpPr>
        <p:spPr bwMode="auto">
          <a:xfrm>
            <a:off x="3132459" y="3103563"/>
            <a:ext cx="2584450" cy="1165225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정보격차해소법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(’01)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전자정부법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(’01)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정보화촉진기본법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(‘95)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정보화추진위원회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(‘96)</a:t>
            </a:r>
            <a:endParaRPr lang="ko-KR" altLang="en-US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</p:txBody>
      </p:sp>
      <p:sp>
        <p:nvSpPr>
          <p:cNvPr id="66" name="Text Box 18"/>
          <p:cNvSpPr txBox="1">
            <a:spLocks noChangeArrowheads="1"/>
          </p:cNvSpPr>
          <p:nvPr/>
        </p:nvSpPr>
        <p:spPr bwMode="auto">
          <a:xfrm>
            <a:off x="3132459" y="4338638"/>
            <a:ext cx="2584450" cy="893762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인터넷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1,000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만 돌파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(‘99)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이동전화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1,000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만 돌파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(‘98)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1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천만 </a:t>
            </a: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국민정보화교육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(‘99)</a:t>
            </a: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5856609" y="2009775"/>
            <a:ext cx="3108004" cy="1163638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U-KOREA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기본계획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녹색정보화추진계획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스마트워크추진전략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스마트교육실현전략</a:t>
            </a:r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5856609" y="3378200"/>
            <a:ext cx="3108004" cy="622300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국가정보화기본법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(’09)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국가정보화전략위원회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(’09)</a:t>
            </a:r>
            <a:endParaRPr lang="ko-KR" altLang="en-US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</p:txBody>
      </p:sp>
      <p:sp>
        <p:nvSpPr>
          <p:cNvPr id="69" name="Text Box 18"/>
          <p:cNvSpPr txBox="1">
            <a:spLocks noChangeArrowheads="1"/>
          </p:cNvSpPr>
          <p:nvPr/>
        </p:nvSpPr>
        <p:spPr bwMode="auto">
          <a:xfrm>
            <a:off x="5856609" y="4149080"/>
            <a:ext cx="3108004" cy="1164934"/>
          </a:xfrm>
          <a:prstGeom prst="rect">
            <a:avLst/>
          </a:prstGeom>
          <a:solidFill>
            <a:srgbClr val="EAEAEA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>
                <a:solidFill>
                  <a:srgbClr val="000000"/>
                </a:solidFill>
                <a:latin typeface="굴림"/>
                <a:ea typeface="굴림" charset="-127"/>
              </a:rPr>
              <a:t>인터넷뱅킹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4,000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만 돌파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(’07)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초고속인터넷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1,500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만 돌파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(’09)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UN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전자정부지수 </a:t>
            </a:r>
            <a:r>
              <a:rPr lang="en-US" altLang="ko-KR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1</a:t>
            </a:r>
            <a:r>
              <a:rPr lang="ko-KR" altLang="en-US" sz="1400" kern="0" dirty="0">
                <a:solidFill>
                  <a:srgbClr val="000000"/>
                </a:solidFill>
                <a:latin typeface="굴림"/>
                <a:ea typeface="굴림" charset="-127"/>
              </a:rPr>
              <a:t>위</a:t>
            </a:r>
            <a:r>
              <a:rPr lang="en-US" altLang="ko-KR" sz="1400" kern="0" dirty="0" smtClean="0">
                <a:solidFill>
                  <a:srgbClr val="000000"/>
                </a:solidFill>
                <a:latin typeface="굴림"/>
                <a:ea typeface="굴림" charset="-127"/>
              </a:rPr>
              <a:t>(’10, ’12)</a:t>
            </a:r>
          </a:p>
          <a:p>
            <a:pPr marL="171450" indent="-171450" latinLnBrk="0">
              <a:lnSpc>
                <a:spcPct val="120000"/>
              </a:lnSpc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ko-KR" altLang="en-US" sz="1400" kern="0" dirty="0" err="1" smtClean="0">
                <a:solidFill>
                  <a:srgbClr val="000000"/>
                </a:solidFill>
                <a:latin typeface="굴림"/>
              </a:rPr>
              <a:t>모바일</a:t>
            </a:r>
            <a:r>
              <a:rPr lang="ko-KR" altLang="en-US" sz="1400" kern="0" dirty="0" smtClean="0">
                <a:solidFill>
                  <a:srgbClr val="000000"/>
                </a:solidFill>
                <a:latin typeface="굴림"/>
              </a:rPr>
              <a:t> </a:t>
            </a:r>
            <a:r>
              <a:rPr lang="en-US" altLang="ko-KR" sz="1400" kern="0" dirty="0" smtClean="0">
                <a:solidFill>
                  <a:srgbClr val="000000"/>
                </a:solidFill>
                <a:latin typeface="굴림"/>
              </a:rPr>
              <a:t>5,300</a:t>
            </a:r>
            <a:r>
              <a:rPr lang="ko-KR" altLang="en-US" sz="1400" kern="0" dirty="0" smtClean="0">
                <a:solidFill>
                  <a:srgbClr val="000000"/>
                </a:solidFill>
                <a:latin typeface="굴림"/>
              </a:rPr>
              <a:t>만</a:t>
            </a:r>
            <a:r>
              <a:rPr lang="en-US" altLang="ko-KR" sz="1400" kern="0" dirty="0" smtClean="0">
                <a:solidFill>
                  <a:srgbClr val="000000"/>
                </a:solidFill>
                <a:latin typeface="굴림"/>
              </a:rPr>
              <a:t>, 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굴림"/>
              </a:rPr>
              <a:t>스마트폰</a:t>
            </a:r>
            <a:r>
              <a:rPr lang="ko-KR" altLang="en-US" sz="1400" kern="0" dirty="0" smtClean="0">
                <a:solidFill>
                  <a:srgbClr val="000000"/>
                </a:solidFill>
                <a:latin typeface="굴림"/>
              </a:rPr>
              <a:t> </a:t>
            </a:r>
            <a:r>
              <a:rPr lang="en-US" altLang="ko-KR" sz="1400" kern="0" dirty="0" smtClean="0">
                <a:solidFill>
                  <a:srgbClr val="000000"/>
                </a:solidFill>
                <a:latin typeface="굴림"/>
              </a:rPr>
              <a:t>3,500</a:t>
            </a:r>
            <a:r>
              <a:rPr lang="ko-KR" altLang="en-US" sz="1400" kern="0" dirty="0" smtClean="0">
                <a:solidFill>
                  <a:srgbClr val="000000"/>
                </a:solidFill>
                <a:latin typeface="굴림"/>
              </a:rPr>
              <a:t>만</a:t>
            </a:r>
            <a:endParaRPr lang="en-US" altLang="ko-KR" sz="1400" kern="0" dirty="0">
              <a:solidFill>
                <a:srgbClr val="000000"/>
              </a:solidFill>
              <a:latin typeface="굴림"/>
              <a:ea typeface="굴림" charset="-127"/>
            </a:endParaRPr>
          </a:p>
        </p:txBody>
      </p:sp>
      <p:sp>
        <p:nvSpPr>
          <p:cNvPr id="70" name="Text Box 18"/>
          <p:cNvSpPr txBox="1">
            <a:spLocks noChangeArrowheads="1"/>
          </p:cNvSpPr>
          <p:nvPr/>
        </p:nvSpPr>
        <p:spPr bwMode="auto">
          <a:xfrm>
            <a:off x="3131840" y="1197421"/>
            <a:ext cx="2650895" cy="42473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latinLnBrk="0">
              <a:lnSpc>
                <a:spcPct val="120000"/>
              </a:lnSpc>
              <a:spcBef>
                <a:spcPts val="100"/>
              </a:spcBef>
              <a:defRPr/>
            </a:pP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90</a:t>
            </a:r>
            <a:r>
              <a:rPr lang="ko-KR" altLang="en-US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년대 중반</a:t>
            </a: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~00</a:t>
            </a:r>
            <a:r>
              <a:rPr lang="ko-KR" altLang="en-US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년대 초</a:t>
            </a:r>
          </a:p>
        </p:txBody>
      </p:sp>
      <p:sp>
        <p:nvSpPr>
          <p:cNvPr id="71" name="Text Box 18"/>
          <p:cNvSpPr txBox="1">
            <a:spLocks noChangeArrowheads="1"/>
          </p:cNvSpPr>
          <p:nvPr/>
        </p:nvSpPr>
        <p:spPr bwMode="auto">
          <a:xfrm>
            <a:off x="6000775" y="1199062"/>
            <a:ext cx="2819698" cy="42473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latinLnBrk="0">
              <a:lnSpc>
                <a:spcPct val="120000"/>
              </a:lnSpc>
              <a:spcBef>
                <a:spcPts val="100"/>
              </a:spcBef>
              <a:defRPr/>
            </a:pP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00</a:t>
            </a:r>
            <a:r>
              <a:rPr lang="ko-KR" altLang="en-US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년대 초 </a:t>
            </a: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~ </a:t>
            </a:r>
            <a:r>
              <a:rPr lang="ko-KR" altLang="en-US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현재</a:t>
            </a:r>
          </a:p>
        </p:txBody>
      </p:sp>
      <p:sp>
        <p:nvSpPr>
          <p:cNvPr id="72" name="AutoShape 10"/>
          <p:cNvSpPr>
            <a:spLocks noChangeArrowheads="1"/>
          </p:cNvSpPr>
          <p:nvPr/>
        </p:nvSpPr>
        <p:spPr bwMode="auto">
          <a:xfrm>
            <a:off x="1077913" y="5464175"/>
            <a:ext cx="1762125" cy="392113"/>
          </a:xfrm>
          <a:prstGeom prst="cube">
            <a:avLst>
              <a:gd name="adj" fmla="val 7917"/>
            </a:avLst>
          </a:prstGeom>
          <a:solidFill>
            <a:srgbClr val="0000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36000" rIns="36000" anchor="ctr"/>
          <a:lstStyle/>
          <a:p>
            <a:pPr algn="ctr" latinLnBrk="0">
              <a:spcBef>
                <a:spcPct val="10000"/>
              </a:spcBef>
              <a:defRPr/>
            </a:pPr>
            <a:r>
              <a:rPr kumimoji="0" lang="ko-KR" altLang="en-US" sz="1400" kern="0" dirty="0">
                <a:solidFill>
                  <a:prstClr val="white"/>
                </a:solidFill>
                <a:latin typeface="HY헤드라인M" pitchFamily="18" charset="-127"/>
                <a:ea typeface="굴림" charset="-127"/>
              </a:rPr>
              <a:t>전산화의 시대</a:t>
            </a:r>
          </a:p>
        </p:txBody>
      </p:sp>
      <p:sp>
        <p:nvSpPr>
          <p:cNvPr id="73" name="AutoShape 11"/>
          <p:cNvSpPr>
            <a:spLocks noChangeArrowheads="1"/>
          </p:cNvSpPr>
          <p:nvPr/>
        </p:nvSpPr>
        <p:spPr bwMode="auto">
          <a:xfrm>
            <a:off x="3638550" y="5464175"/>
            <a:ext cx="1762125" cy="392113"/>
          </a:xfrm>
          <a:prstGeom prst="cube">
            <a:avLst>
              <a:gd name="adj" fmla="val 7917"/>
            </a:avLst>
          </a:prstGeom>
          <a:solidFill>
            <a:srgbClr val="0000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36000" rIns="36000" anchor="ctr"/>
          <a:lstStyle/>
          <a:p>
            <a:pPr algn="ctr" latinLnBrk="0">
              <a:spcBef>
                <a:spcPct val="10000"/>
              </a:spcBef>
              <a:defRPr/>
            </a:pPr>
            <a:r>
              <a:rPr kumimoji="0" lang="en-US" altLang="ko-KR" sz="1400" kern="0" dirty="0">
                <a:solidFill>
                  <a:prstClr val="white"/>
                </a:solidFill>
                <a:latin typeface="굴림" pitchFamily="50" charset="-127"/>
                <a:ea typeface="굴림" pitchFamily="50" charset="-127"/>
              </a:rPr>
              <a:t>‘</a:t>
            </a:r>
            <a:r>
              <a:rPr kumimoji="0" lang="en-US" altLang="ko-KR" sz="1400" kern="0" dirty="0">
                <a:solidFill>
                  <a:prstClr val="white"/>
                </a:solidFill>
                <a:latin typeface="HY헤드라인M" pitchFamily="18" charset="-127"/>
              </a:rPr>
              <a:t>e</a:t>
            </a:r>
            <a:r>
              <a:rPr kumimoji="0" lang="en-US" altLang="ko-KR" sz="1400" kern="0" dirty="0">
                <a:solidFill>
                  <a:prstClr val="white"/>
                </a:solidFill>
                <a:latin typeface="굴림" pitchFamily="50" charset="-127"/>
                <a:ea typeface="굴림" pitchFamily="50" charset="-127"/>
              </a:rPr>
              <a:t>’</a:t>
            </a:r>
            <a:r>
              <a:rPr kumimoji="0" lang="ko-KR" altLang="en-US" sz="1400" kern="0" dirty="0">
                <a:solidFill>
                  <a:prstClr val="white"/>
                </a:solidFill>
                <a:latin typeface="HY헤드라인M" pitchFamily="18" charset="-127"/>
              </a:rPr>
              <a:t>와 </a:t>
            </a:r>
            <a:r>
              <a:rPr kumimoji="0" lang="en-US" altLang="ko-KR" sz="1400" kern="0" dirty="0">
                <a:solidFill>
                  <a:prstClr val="white"/>
                </a:solidFill>
                <a:latin typeface="굴림" pitchFamily="50" charset="-127"/>
                <a:ea typeface="굴림" pitchFamily="50" charset="-127"/>
              </a:rPr>
              <a:t>‘</a:t>
            </a:r>
            <a:r>
              <a:rPr kumimoji="0" lang="en-US" altLang="ko-KR" sz="1400" kern="0" dirty="0">
                <a:solidFill>
                  <a:prstClr val="white"/>
                </a:solidFill>
                <a:latin typeface="HY헤드라인M" pitchFamily="18" charset="-127"/>
              </a:rPr>
              <a:t>u</a:t>
            </a:r>
            <a:r>
              <a:rPr kumimoji="0" lang="en-US" altLang="ko-KR" sz="1400" kern="0" dirty="0">
                <a:solidFill>
                  <a:prstClr val="white"/>
                </a:solidFill>
                <a:latin typeface="굴림" pitchFamily="50" charset="-127"/>
                <a:ea typeface="굴림" pitchFamily="50" charset="-127"/>
              </a:rPr>
              <a:t>’</a:t>
            </a:r>
            <a:r>
              <a:rPr kumimoji="0" lang="ko-KR" altLang="en-US" sz="1400" kern="0" dirty="0">
                <a:solidFill>
                  <a:prstClr val="white"/>
                </a:solidFill>
                <a:latin typeface="HY헤드라인M" pitchFamily="18" charset="-127"/>
              </a:rPr>
              <a:t>의 시대</a:t>
            </a:r>
          </a:p>
        </p:txBody>
      </p:sp>
      <p:sp>
        <p:nvSpPr>
          <p:cNvPr id="74" name="AutoShape 12"/>
          <p:cNvSpPr>
            <a:spLocks noChangeArrowheads="1"/>
          </p:cNvSpPr>
          <p:nvPr/>
        </p:nvSpPr>
        <p:spPr bwMode="auto">
          <a:xfrm>
            <a:off x="6411913" y="5464175"/>
            <a:ext cx="1760537" cy="392113"/>
          </a:xfrm>
          <a:prstGeom prst="cube">
            <a:avLst>
              <a:gd name="adj" fmla="val 7917"/>
            </a:avLst>
          </a:prstGeom>
          <a:solidFill>
            <a:srgbClr val="0000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lIns="36000" rIns="36000" anchor="ctr"/>
          <a:lstStyle/>
          <a:p>
            <a:pPr algn="ctr" latinLnBrk="0">
              <a:spcBef>
                <a:spcPct val="10000"/>
              </a:spcBef>
              <a:defRPr/>
            </a:pPr>
            <a:r>
              <a:rPr kumimoji="0" lang="en-US" altLang="ko-KR" sz="1400" kern="0" dirty="0">
                <a:solidFill>
                  <a:prstClr val="white"/>
                </a:solidFill>
                <a:latin typeface="HY헤드라인M" pitchFamily="18" charset="-127"/>
                <a:ea typeface="굴림" charset="-127"/>
              </a:rPr>
              <a:t>Smart </a:t>
            </a:r>
            <a:r>
              <a:rPr kumimoji="0" lang="ko-KR" altLang="en-US" sz="1400" kern="0" dirty="0">
                <a:solidFill>
                  <a:prstClr val="white"/>
                </a:solidFill>
                <a:latin typeface="HY헤드라인M" pitchFamily="18" charset="-127"/>
                <a:ea typeface="굴림" charset="-127"/>
              </a:rPr>
              <a:t>시대</a:t>
            </a:r>
          </a:p>
        </p:txBody>
      </p:sp>
      <p:sp>
        <p:nvSpPr>
          <p:cNvPr id="75" name="AutoShape 19"/>
          <p:cNvSpPr>
            <a:spLocks noChangeArrowheads="1"/>
          </p:cNvSpPr>
          <p:nvPr/>
        </p:nvSpPr>
        <p:spPr bwMode="auto">
          <a:xfrm flipV="1">
            <a:off x="180975" y="5883275"/>
            <a:ext cx="8783638" cy="349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091 w 21600"/>
              <a:gd name="T13" fmla="*/ 3091 h 21600"/>
              <a:gd name="T14" fmla="*/ 18509 w 21600"/>
              <a:gd name="T15" fmla="*/ 1850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582" y="21600"/>
                </a:lnTo>
                <a:lnTo>
                  <a:pt x="1901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9A6B7"/>
              </a:gs>
              <a:gs pos="100000">
                <a:srgbClr val="ABB6C4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Bottom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A6B7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76" name="AutoShape 20"/>
          <p:cNvSpPr>
            <a:spLocks noChangeArrowheads="1"/>
          </p:cNvSpPr>
          <p:nvPr/>
        </p:nvSpPr>
        <p:spPr bwMode="auto">
          <a:xfrm>
            <a:off x="777875" y="6173788"/>
            <a:ext cx="2138363" cy="3317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E0B2DD"/>
              </a:gs>
              <a:gs pos="50000">
                <a:srgbClr val="F9F1F9"/>
              </a:gs>
              <a:gs pos="100000">
                <a:srgbClr val="E0B2DD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866B85"/>
            </a:prstShdw>
          </a:effectLst>
        </p:spPr>
        <p:txBody>
          <a:bodyPr wrap="none" lIns="0" tIns="0" rIns="0" bIns="10800" anchor="ctr"/>
          <a:lstStyle/>
          <a:p>
            <a:pPr algn="ctr" latinLnBrk="0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ko-KR" altLang="en-US" sz="1700" kern="0">
                <a:solidFill>
                  <a:srgbClr val="000000"/>
                </a:solidFill>
                <a:latin typeface="HY헤드라인M" pitchFamily="18" charset="-127"/>
                <a:ea typeface="굴림" charset="-127"/>
              </a:rPr>
              <a:t>정보화 </a:t>
            </a:r>
            <a:r>
              <a:rPr kumimoji="0" lang="en-US" altLang="ko-KR" sz="1700" kern="0">
                <a:solidFill>
                  <a:srgbClr val="000000"/>
                </a:solidFill>
                <a:latin typeface="HY헤드라인M" pitchFamily="18" charset="-127"/>
                <a:ea typeface="굴림" charset="-127"/>
              </a:rPr>
              <a:t>1.0</a:t>
            </a:r>
          </a:p>
        </p:txBody>
      </p:sp>
      <p:sp>
        <p:nvSpPr>
          <p:cNvPr id="77" name="AutoShape 21"/>
          <p:cNvSpPr>
            <a:spLocks noChangeArrowheads="1"/>
          </p:cNvSpPr>
          <p:nvPr/>
        </p:nvSpPr>
        <p:spPr bwMode="auto">
          <a:xfrm>
            <a:off x="3505200" y="6173788"/>
            <a:ext cx="2230438" cy="3317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E0B2DD"/>
              </a:gs>
              <a:gs pos="50000">
                <a:srgbClr val="F9F1F9"/>
              </a:gs>
              <a:gs pos="100000">
                <a:srgbClr val="E0B2DD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866B85"/>
            </a:prstShdw>
          </a:effectLst>
        </p:spPr>
        <p:txBody>
          <a:bodyPr wrap="none" lIns="0" tIns="0" rIns="0" bIns="10800" anchor="ctr"/>
          <a:lstStyle/>
          <a:p>
            <a:pPr algn="ctr" latinLnBrk="0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ko-KR" altLang="en-US" sz="1700" kern="0">
                <a:solidFill>
                  <a:srgbClr val="000000"/>
                </a:solidFill>
                <a:latin typeface="HY헤드라인M" pitchFamily="18" charset="-127"/>
                <a:ea typeface="굴림" charset="-127"/>
              </a:rPr>
              <a:t>정보화 </a:t>
            </a:r>
            <a:r>
              <a:rPr kumimoji="0" lang="en-US" altLang="ko-KR" sz="1700" kern="0">
                <a:solidFill>
                  <a:srgbClr val="000000"/>
                </a:solidFill>
                <a:latin typeface="HY헤드라인M" pitchFamily="18" charset="-127"/>
                <a:ea typeface="굴림" charset="-127"/>
              </a:rPr>
              <a:t>2.0</a:t>
            </a:r>
          </a:p>
        </p:txBody>
      </p:sp>
      <p:sp>
        <p:nvSpPr>
          <p:cNvPr id="78" name="AutoShape 22"/>
          <p:cNvSpPr>
            <a:spLocks noChangeArrowheads="1"/>
          </p:cNvSpPr>
          <p:nvPr/>
        </p:nvSpPr>
        <p:spPr bwMode="auto">
          <a:xfrm>
            <a:off x="2987675" y="6200775"/>
            <a:ext cx="447675" cy="290513"/>
          </a:xfrm>
          <a:prstGeom prst="rightArrow">
            <a:avLst>
              <a:gd name="adj1" fmla="val 50000"/>
              <a:gd name="adj2" fmla="val 3852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ko-KR" altLang="en-US" sz="1800">
              <a:solidFill>
                <a:srgbClr val="000000"/>
              </a:solidFill>
              <a:latin typeface="Arial" pitchFamily="34" charset="0"/>
              <a:ea typeface="HY중고딕" pitchFamily="18" charset="-127"/>
            </a:endParaRPr>
          </a:p>
        </p:txBody>
      </p:sp>
      <p:sp>
        <p:nvSpPr>
          <p:cNvPr id="79" name="Text Box 24"/>
          <p:cNvSpPr txBox="1">
            <a:spLocks noChangeArrowheads="1"/>
          </p:cNvSpPr>
          <p:nvPr/>
        </p:nvSpPr>
        <p:spPr bwMode="auto">
          <a:xfrm>
            <a:off x="900113" y="5837238"/>
            <a:ext cx="18970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>
              <a:spcBef>
                <a:spcPct val="0"/>
              </a:spcBef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HY헤드라인M" pitchFamily="18" charset="-127"/>
                <a:ea typeface="굴림" charset="-127"/>
              </a:rPr>
              <a:t>산업사회 패러다임</a:t>
            </a:r>
          </a:p>
        </p:txBody>
      </p:sp>
      <p:sp>
        <p:nvSpPr>
          <p:cNvPr id="80" name="AutoShape 21"/>
          <p:cNvSpPr>
            <a:spLocks noChangeArrowheads="1"/>
          </p:cNvSpPr>
          <p:nvPr/>
        </p:nvSpPr>
        <p:spPr bwMode="auto">
          <a:xfrm>
            <a:off x="6372225" y="6192838"/>
            <a:ext cx="2230438" cy="3317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E0B2DD"/>
              </a:gs>
              <a:gs pos="50000">
                <a:srgbClr val="F9F1F9"/>
              </a:gs>
              <a:gs pos="100000">
                <a:srgbClr val="E0B2DD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866B85"/>
            </a:prstShdw>
          </a:effectLst>
        </p:spPr>
        <p:txBody>
          <a:bodyPr wrap="none" lIns="0" tIns="0" rIns="0" bIns="10800" anchor="ctr"/>
          <a:lstStyle/>
          <a:p>
            <a:pPr algn="ctr" latinLnBrk="0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ko-KR" altLang="en-US" sz="1700" kern="0" dirty="0">
                <a:solidFill>
                  <a:srgbClr val="000000"/>
                </a:solidFill>
                <a:latin typeface="HY헤드라인M" pitchFamily="18" charset="-127"/>
                <a:ea typeface="굴림" charset="-127"/>
              </a:rPr>
              <a:t>정보화 </a:t>
            </a:r>
            <a:r>
              <a:rPr kumimoji="0" lang="en-US" altLang="ko-KR" sz="1700" kern="0" dirty="0">
                <a:solidFill>
                  <a:srgbClr val="000000"/>
                </a:solidFill>
                <a:latin typeface="HY헤드라인M" pitchFamily="18" charset="-127"/>
                <a:ea typeface="굴림" charset="-127"/>
              </a:rPr>
              <a:t>3.0</a:t>
            </a:r>
          </a:p>
        </p:txBody>
      </p:sp>
      <p:sp>
        <p:nvSpPr>
          <p:cNvPr id="81" name="AutoShape 22"/>
          <p:cNvSpPr>
            <a:spLocks noChangeArrowheads="1"/>
          </p:cNvSpPr>
          <p:nvPr/>
        </p:nvSpPr>
        <p:spPr bwMode="auto">
          <a:xfrm>
            <a:off x="5853113" y="6219825"/>
            <a:ext cx="447675" cy="290513"/>
          </a:xfrm>
          <a:prstGeom prst="rightArrow">
            <a:avLst>
              <a:gd name="adj1" fmla="val 50000"/>
              <a:gd name="adj2" fmla="val 3852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ko-KR" altLang="en-US" sz="1800">
              <a:solidFill>
                <a:srgbClr val="000000"/>
              </a:solidFill>
              <a:latin typeface="Arial" pitchFamily="34" charset="0"/>
              <a:ea typeface="HY중고딕" pitchFamily="18" charset="-127"/>
            </a:endParaRPr>
          </a:p>
        </p:txBody>
      </p:sp>
      <p:sp>
        <p:nvSpPr>
          <p:cNvPr id="82" name="Text Box 24"/>
          <p:cNvSpPr txBox="1">
            <a:spLocks noChangeArrowheads="1"/>
          </p:cNvSpPr>
          <p:nvPr/>
        </p:nvSpPr>
        <p:spPr bwMode="auto">
          <a:xfrm>
            <a:off x="3394075" y="5857875"/>
            <a:ext cx="1898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>
              <a:spcBef>
                <a:spcPct val="0"/>
              </a:spcBef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HY헤드라인M" pitchFamily="18" charset="-127"/>
                <a:ea typeface="굴림" charset="-127"/>
              </a:rPr>
              <a:t>정보사회 패러다임</a:t>
            </a:r>
          </a:p>
        </p:txBody>
      </p:sp>
      <p:sp>
        <p:nvSpPr>
          <p:cNvPr id="83" name="Text Box 24"/>
          <p:cNvSpPr txBox="1">
            <a:spLocks noChangeArrowheads="1"/>
          </p:cNvSpPr>
          <p:nvPr/>
        </p:nvSpPr>
        <p:spPr bwMode="auto">
          <a:xfrm>
            <a:off x="6140450" y="5857875"/>
            <a:ext cx="2103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>
              <a:spcBef>
                <a:spcPct val="0"/>
              </a:spcBef>
              <a:defRPr/>
            </a:pPr>
            <a:r>
              <a:rPr lang="ko-KR" altLang="en-US" sz="1600" kern="0" dirty="0">
                <a:solidFill>
                  <a:srgbClr val="002060"/>
                </a:solidFill>
                <a:latin typeface="HY헤드라인M" pitchFamily="18" charset="-127"/>
                <a:ea typeface="굴림" charset="-127"/>
              </a:rPr>
              <a:t>스마트사회 패러다임</a:t>
            </a:r>
          </a:p>
        </p:txBody>
      </p:sp>
    </p:spTree>
    <p:extLst>
      <p:ext uri="{BB962C8B-B14F-4D97-AF65-F5344CB8AC3E}">
        <p14:creationId xmlns:p14="http://schemas.microsoft.com/office/powerpoint/2010/main" val="968803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88937" y="4653136"/>
            <a:ext cx="6822110" cy="1800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800" kern="0" dirty="0" smtClean="0">
              <a:solidFill>
                <a:prstClr val="white"/>
              </a:solidFill>
              <a:latin typeface="맑은 고딕"/>
              <a:ea typeface="맑은 고딕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아이디어인프라</a:t>
            </a:r>
            <a:r>
              <a:rPr kumimoji="0" lang="en-US" altLang="ko-KR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ko-KR" altLang="en-US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국</a:t>
            </a:r>
            <a:r>
              <a:rPr kumimoji="0" lang="ko-KR" altLang="en-US" sz="2400" kern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민</a:t>
            </a:r>
            <a:r>
              <a:rPr kumimoji="0" lang="ko-KR" altLang="en-US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창의성과 집단지성 활용</a:t>
            </a:r>
            <a:endParaRPr kumimoji="0" lang="en-US" altLang="ko-KR" sz="2400" kern="0" dirty="0" smtClean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데이터인프라</a:t>
            </a:r>
            <a:r>
              <a:rPr kumimoji="0" lang="en-US" altLang="ko-KR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ko-KR" altLang="en-US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데이터개방공유</a:t>
            </a:r>
            <a:r>
              <a:rPr kumimoji="0" lang="en-US" altLang="ko-KR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&amp;</a:t>
            </a:r>
            <a:r>
              <a:rPr kumimoji="0" lang="ko-KR" altLang="en-US" sz="2400" kern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데이터분석활용</a:t>
            </a:r>
            <a:endParaRPr kumimoji="0" lang="en-US" altLang="ko-KR" sz="2400" kern="0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2483767" y="4293097"/>
            <a:ext cx="4104457" cy="936104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kern="0" dirty="0" smtClean="0">
                <a:solidFill>
                  <a:srgbClr val="FFFF00"/>
                </a:solidFill>
                <a:latin typeface="맑은 고딕"/>
                <a:ea typeface="맑은 고딕"/>
              </a:rPr>
              <a:t>Open Innovation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kern="0" dirty="0" smtClean="0">
                <a:solidFill>
                  <a:srgbClr val="FFFF00"/>
                </a:solidFill>
                <a:latin typeface="맑은 고딕"/>
                <a:ea typeface="맑은 고딕"/>
              </a:rPr>
              <a:t>Open Platform</a:t>
            </a:r>
            <a:endParaRPr kumimoji="0" lang="en-US" altLang="ko-KR" sz="2400" kern="0" dirty="0">
              <a:solidFill>
                <a:srgbClr val="FFFF00"/>
              </a:solidFill>
              <a:latin typeface="맑은 고딕"/>
              <a:ea typeface="맑은 고딕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827584" y="44624"/>
            <a:ext cx="8297566" cy="634082"/>
          </a:xfrm>
        </p:spPr>
        <p:txBody>
          <a:bodyPr/>
          <a:lstStyle/>
          <a:p>
            <a:pPr lvl="0">
              <a:defRPr/>
            </a:pPr>
            <a:r>
              <a:rPr lang="ko-KR" altLang="en-US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또다른</a:t>
            </a:r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 성장엔진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21</a:t>
            </a:r>
            <a:r>
              <a:rPr lang="ko-KR" altLang="en-US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세기 시대정신과 열린 장</a:t>
            </a:r>
            <a:endParaRPr lang="ko-KR" altLang="en-US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2924944"/>
            <a:ext cx="1530818" cy="6870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6ECFF">
                  <a:lumMod val="50000"/>
                  <a:shade val="30000"/>
                  <a:satMod val="115000"/>
                </a:srgbClr>
              </a:gs>
              <a:gs pos="50000">
                <a:srgbClr val="D6ECFF">
                  <a:lumMod val="50000"/>
                  <a:shade val="67500"/>
                  <a:satMod val="115000"/>
                </a:srgbClr>
              </a:gs>
              <a:gs pos="100000">
                <a:srgbClr val="D6ECFF">
                  <a:lumMod val="5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rIns="324000" anchor="ctr" anchorCtr="0">
            <a:noAutofit/>
          </a:bodyPr>
          <a:lstStyle/>
          <a:p>
            <a:pPr marL="92075" indent="92075" algn="ctr" fontAlgn="auto" latinLnBrk="0">
              <a:spcBef>
                <a:spcPts val="0"/>
              </a:spcBef>
              <a:spcAft>
                <a:spcPts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0" lang="ko-KR" altLang="en-US" sz="2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개방</a:t>
            </a:r>
            <a:endParaRPr kumimoji="0" lang="en-US" altLang="ko-KR" sz="2400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771800" y="3309229"/>
            <a:ext cx="3565691" cy="1080120"/>
          </a:xfrm>
          <a:prstGeom prst="roundRect">
            <a:avLst>
              <a:gd name="adj" fmla="val 8771"/>
            </a:avLst>
          </a:prstGeom>
          <a:solidFill>
            <a:sysClr val="window" lastClr="FFFFFF"/>
          </a:solidFill>
          <a:ln w="25400">
            <a:solidFill>
              <a:srgbClr val="D6ECFF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anchor="ctr" anchorCtr="0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4E5B6F"/>
                </a:solidFill>
                <a:latin typeface="HY견고딕" pitchFamily="18" charset="-127"/>
                <a:ea typeface="HY견고딕" pitchFamily="18" charset="-127"/>
              </a:rPr>
              <a:t>문제해결</a:t>
            </a:r>
            <a:r>
              <a:rPr kumimoji="0" lang="en-US" altLang="ko-KR" sz="28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4E5B6F"/>
                </a:solidFill>
                <a:latin typeface="HY견고딕" pitchFamily="18" charset="-127"/>
                <a:ea typeface="HY견고딕" pitchFamily="18" charset="-127"/>
              </a:rPr>
              <a:t>&amp;</a:t>
            </a:r>
            <a:r>
              <a:rPr kumimoji="0" lang="ko-KR" altLang="en-US" sz="2800" b="0" kern="0" spc="-5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4E5B6F"/>
                </a:solidFill>
                <a:latin typeface="HY견고딕" pitchFamily="18" charset="-127"/>
                <a:ea typeface="HY견고딕" pitchFamily="18" charset="-127"/>
              </a:rPr>
              <a:t>가치창출</a:t>
            </a:r>
            <a:endParaRPr kumimoji="0" lang="en-US" altLang="ko-KR" sz="2800" b="0" kern="0" spc="-5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4E5B6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5638" y="2924944"/>
            <a:ext cx="1530818" cy="6870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6ECFF">
                  <a:lumMod val="50000"/>
                  <a:shade val="30000"/>
                  <a:satMod val="115000"/>
                </a:srgbClr>
              </a:gs>
              <a:gs pos="50000">
                <a:srgbClr val="D6ECFF">
                  <a:lumMod val="50000"/>
                  <a:shade val="67500"/>
                  <a:satMod val="115000"/>
                </a:srgbClr>
              </a:gs>
              <a:gs pos="100000">
                <a:srgbClr val="D6ECFF">
                  <a:lumMod val="5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rIns="324000" anchor="ctr" anchorCtr="0">
            <a:noAutofit/>
          </a:bodyPr>
          <a:lstStyle/>
          <a:p>
            <a:pPr marL="92075" indent="92075" algn="ctr" fontAlgn="auto" latinLnBrk="0">
              <a:spcBef>
                <a:spcPts val="0"/>
              </a:spcBef>
              <a:spcAft>
                <a:spcPts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0" lang="ko-KR" altLang="en-US" sz="2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협력</a:t>
            </a:r>
            <a:endParaRPr kumimoji="0" lang="en-US" altLang="ko-KR" sz="2400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7904" y="1556792"/>
            <a:ext cx="1530818" cy="6870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6ECFF">
                  <a:lumMod val="50000"/>
                  <a:shade val="30000"/>
                  <a:satMod val="115000"/>
                </a:srgbClr>
              </a:gs>
              <a:gs pos="50000">
                <a:srgbClr val="D6ECFF">
                  <a:lumMod val="50000"/>
                  <a:shade val="67500"/>
                  <a:satMod val="115000"/>
                </a:srgbClr>
              </a:gs>
              <a:gs pos="100000">
                <a:srgbClr val="D6ECFF">
                  <a:lumMod val="5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/>
          </a:scene3d>
          <a:sp3d>
            <a:bevelT w="228600" h="57150"/>
          </a:sp3d>
        </p:spPr>
        <p:txBody>
          <a:bodyPr wrap="square" rIns="324000" anchor="ctr" anchorCtr="0">
            <a:noAutofit/>
          </a:bodyPr>
          <a:lstStyle/>
          <a:p>
            <a:pPr marL="92075" indent="92075" algn="ctr" fontAlgn="auto" latinLnBrk="0">
              <a:spcBef>
                <a:spcPts val="0"/>
              </a:spcBef>
              <a:spcAft>
                <a:spcPts val="0"/>
              </a:spcAft>
              <a:buClr>
                <a:srgbClr val="D9EA00">
                  <a:lumMod val="75000"/>
                </a:srgbClr>
              </a:buClr>
              <a:buSzPct val="100000"/>
              <a:defRPr/>
            </a:pPr>
            <a:r>
              <a:rPr kumimoji="0" lang="ko-KR" altLang="en-US" sz="2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공유</a:t>
            </a:r>
            <a:endParaRPr kumimoji="0" lang="en-US" altLang="ko-KR" sz="2400" b="0" kern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오른쪽 화살표 25"/>
          <p:cNvSpPr/>
          <p:nvPr/>
        </p:nvSpPr>
        <p:spPr>
          <a:xfrm rot="2033640">
            <a:off x="2039309" y="3353343"/>
            <a:ext cx="678948" cy="576064"/>
          </a:xfrm>
          <a:prstGeom prst="rightArrow">
            <a:avLst>
              <a:gd name="adj1" fmla="val 45137"/>
              <a:gd name="adj2" fmla="val 61220"/>
            </a:avLst>
          </a:prstGeom>
          <a:solidFill>
            <a:srgbClr val="D6ECFF">
              <a:lumMod val="50000"/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 rot="8023602">
            <a:off x="6406371" y="3416636"/>
            <a:ext cx="678948" cy="576064"/>
          </a:xfrm>
          <a:prstGeom prst="rightArrow">
            <a:avLst>
              <a:gd name="adj1" fmla="val 45137"/>
              <a:gd name="adj2" fmla="val 61220"/>
            </a:avLst>
          </a:prstGeom>
          <a:solidFill>
            <a:srgbClr val="D6ECFF">
              <a:lumMod val="50000"/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오른쪽 화살표 28"/>
          <p:cNvSpPr/>
          <p:nvPr/>
        </p:nvSpPr>
        <p:spPr>
          <a:xfrm rot="5400000">
            <a:off x="4213032" y="2342260"/>
            <a:ext cx="546232" cy="576064"/>
          </a:xfrm>
          <a:prstGeom prst="rightArrow">
            <a:avLst>
              <a:gd name="adj1" fmla="val 45137"/>
              <a:gd name="adj2" fmla="val 61220"/>
            </a:avLst>
          </a:prstGeom>
          <a:solidFill>
            <a:srgbClr val="D6ECFF">
              <a:lumMod val="50000"/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ysClr val="window" lastClr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0" y="836712"/>
            <a:ext cx="9144000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336699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개방</a:t>
            </a:r>
            <a:r>
              <a:rPr lang="en-US" altLang="ko-KR" sz="2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공유</a:t>
            </a:r>
            <a:r>
              <a:rPr lang="en-US" altLang="ko-KR" sz="2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협력</a:t>
            </a:r>
            <a:r>
              <a:rPr lang="en-US" altLang="ko-KR" sz="24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창조</a:t>
            </a:r>
            <a:r>
              <a:rPr lang="en-US" altLang="ko-KR" sz="2400" dirty="0" smtClean="0">
                <a:solidFill>
                  <a:srgbClr val="336699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2400" dirty="0">
                <a:solidFill>
                  <a:srgbClr val="336699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2400" dirty="0" smtClean="0">
                <a:solidFill>
                  <a:srgbClr val="336699"/>
                </a:solidFill>
                <a:latin typeface="맑은 고딕" pitchFamily="50" charset="-127"/>
                <a:ea typeface="맑은 고딕" pitchFamily="50" charset="-127"/>
              </a:rPr>
              <a:t>시대정신과 이를 활용하는 </a:t>
            </a:r>
            <a:r>
              <a:rPr lang="ko-KR" altLang="en-US" sz="24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오</a:t>
            </a:r>
            <a:r>
              <a:rPr lang="ko-KR" altLang="en-US" sz="24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픈 </a:t>
            </a:r>
            <a:r>
              <a:rPr lang="ko-KR" altLang="en-US" sz="24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플랫폼</a:t>
            </a:r>
            <a:endParaRPr lang="ko-KR" altLang="en-US" sz="2400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" name="Picture 3" descr="I:\★Clipart★\다이아그램\417191 [Converted]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67562"/>
            <a:ext cx="2238063" cy="605454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4029229" y="299695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ko-KR" altLang="en-US" sz="2400" b="0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ysClr val="window" lastClr="FFFFFF"/>
                </a:solidFill>
                <a:latin typeface="HY견고딕" pitchFamily="18" charset="-127"/>
                <a:ea typeface="HY견고딕" pitchFamily="18" charset="-127"/>
              </a:rPr>
              <a:t>창조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11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921046" y="69007"/>
            <a:ext cx="8293374" cy="634082"/>
          </a:xfrm>
        </p:spPr>
        <p:txBody>
          <a:bodyPr/>
          <a:lstStyle/>
          <a:p>
            <a:pPr>
              <a:defRPr/>
            </a:pPr>
            <a:r>
              <a:rPr lang="ko-KR" altLang="en-US" b="0" dirty="0" smtClean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융합</a:t>
            </a:r>
            <a:r>
              <a:rPr lang="en-US" altLang="ko-KR" b="0" dirty="0" smtClean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디지</a:t>
            </a:r>
            <a:r>
              <a:rPr lang="ko-KR" altLang="en-US" b="0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털</a:t>
            </a:r>
            <a:r>
              <a:rPr lang="en-US" altLang="ko-KR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+</a:t>
            </a:r>
            <a:r>
              <a:rPr lang="ko-KR" altLang="en-US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시대정신</a:t>
            </a:r>
            <a:r>
              <a:rPr lang="en-US" altLang="ko-KR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+</a:t>
            </a:r>
            <a:r>
              <a:rPr lang="ko-KR" altLang="en-US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국민창의성</a:t>
            </a:r>
            <a:r>
              <a:rPr lang="en-US" altLang="ko-KR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+</a:t>
            </a:r>
            <a:r>
              <a:rPr lang="ko-KR" altLang="en-US" b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데이터</a:t>
            </a:r>
            <a:endParaRPr lang="ko-KR" altLang="en-US" b="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67544" y="5445224"/>
            <a:ext cx="8208912" cy="792088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perspectiveBelow" fov="1500000">
              <a:rot lat="300000" lon="0" rev="0"/>
            </a:camera>
            <a:lightRig rig="threePt" dir="t">
              <a:rot lat="0" lon="0" rev="13800000"/>
            </a:lightRig>
          </a:scene3d>
          <a:sp3d extrusionH="6350000"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331640" y="3861048"/>
            <a:ext cx="2615920" cy="1368152"/>
            <a:chOff x="539552" y="2564904"/>
            <a:chExt cx="1231336" cy="2114417"/>
          </a:xfrm>
          <a:effectLst/>
        </p:grpSpPr>
        <p:sp>
          <p:nvSpPr>
            <p:cNvPr id="25" name="모서리가 둥근 직사각형 24"/>
            <p:cNvSpPr/>
            <p:nvPr/>
          </p:nvSpPr>
          <p:spPr>
            <a:xfrm>
              <a:off x="539552" y="2564904"/>
              <a:ext cx="1231336" cy="2114417"/>
            </a:xfrm>
            <a:prstGeom prst="roundRect">
              <a:avLst>
                <a:gd name="adj" fmla="val 7922"/>
              </a:avLst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10800000">
              <a:off x="557176" y="2605670"/>
              <a:ext cx="1195055" cy="738230"/>
            </a:xfrm>
            <a:prstGeom prst="roundRect">
              <a:avLst>
                <a:gd name="adj" fmla="val 16996"/>
              </a:avLst>
            </a:prstGeom>
            <a:gradFill>
              <a:gsLst>
                <a:gs pos="0">
                  <a:schemeClr val="bg1"/>
                </a:gs>
                <a:gs pos="8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6798" y="2787474"/>
              <a:ext cx="836944" cy="15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벤치마킹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경험기반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경제사회 운영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316541" y="3861048"/>
            <a:ext cx="2615920" cy="1368152"/>
            <a:chOff x="539552" y="2564904"/>
            <a:chExt cx="1231336" cy="2114417"/>
          </a:xfrm>
          <a:effectLst/>
        </p:grpSpPr>
        <p:sp>
          <p:nvSpPr>
            <p:cNvPr id="36" name="모서리가 둥근 직사각형 35"/>
            <p:cNvSpPr/>
            <p:nvPr/>
          </p:nvSpPr>
          <p:spPr>
            <a:xfrm>
              <a:off x="539552" y="2564904"/>
              <a:ext cx="1231336" cy="2114417"/>
            </a:xfrm>
            <a:prstGeom prst="roundRect">
              <a:avLst>
                <a:gd name="adj" fmla="val 7922"/>
              </a:avLst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7" name="모서리가 둥근 직사각형 36"/>
            <p:cNvSpPr/>
            <p:nvPr/>
          </p:nvSpPr>
          <p:spPr>
            <a:xfrm rot="10800000">
              <a:off x="561162" y="2605670"/>
              <a:ext cx="1195054" cy="738230"/>
            </a:xfrm>
            <a:prstGeom prst="roundRect">
              <a:avLst>
                <a:gd name="adj" fmla="val 14555"/>
              </a:avLst>
            </a:prstGeom>
            <a:gradFill>
              <a:gsLst>
                <a:gs pos="0">
                  <a:schemeClr val="bg1"/>
                </a:gs>
                <a:gs pos="8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9259" y="2787474"/>
              <a:ext cx="932017" cy="15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데이터분석기반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스마트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경제사회 운영</a:t>
              </a:r>
            </a:p>
          </p:txBody>
        </p:sp>
      </p:grpSp>
      <p:sp>
        <p:nvSpPr>
          <p:cNvPr id="49" name="자유형 48"/>
          <p:cNvSpPr/>
          <p:nvPr/>
        </p:nvSpPr>
        <p:spPr>
          <a:xfrm rot="16200000">
            <a:off x="3938443" y="4163599"/>
            <a:ext cx="1368156" cy="763053"/>
          </a:xfrm>
          <a:custGeom>
            <a:avLst/>
            <a:gdLst>
              <a:gd name="connsiteX0" fmla="*/ 0 w 2571768"/>
              <a:gd name="connsiteY0" fmla="*/ 1428760 h 2714644"/>
              <a:gd name="connsiteX1" fmla="*/ 642942 w 2571768"/>
              <a:gd name="connsiteY1" fmla="*/ 1428760 h 2714644"/>
              <a:gd name="connsiteX2" fmla="*/ 642942 w 2571768"/>
              <a:gd name="connsiteY2" fmla="*/ 0 h 2714644"/>
              <a:gd name="connsiteX3" fmla="*/ 1928826 w 2571768"/>
              <a:gd name="connsiteY3" fmla="*/ 0 h 2714644"/>
              <a:gd name="connsiteX4" fmla="*/ 1928826 w 2571768"/>
              <a:gd name="connsiteY4" fmla="*/ 1428760 h 2714644"/>
              <a:gd name="connsiteX5" fmla="*/ 2571768 w 2571768"/>
              <a:gd name="connsiteY5" fmla="*/ 1428760 h 2714644"/>
              <a:gd name="connsiteX6" fmla="*/ 1285884 w 2571768"/>
              <a:gd name="connsiteY6" fmla="*/ 2714644 h 2714644"/>
              <a:gd name="connsiteX7" fmla="*/ 0 w 257176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00029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500066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643338"/>
              <a:gd name="connsiteY0" fmla="*/ 1428760 h 2714644"/>
              <a:gd name="connsiteX1" fmla="*/ 1000164 w 3643338"/>
              <a:gd name="connsiteY1" fmla="*/ 1428760 h 2714644"/>
              <a:gd name="connsiteX2" fmla="*/ 0 w 3643338"/>
              <a:gd name="connsiteY2" fmla="*/ 0 h 2714644"/>
              <a:gd name="connsiteX3" fmla="*/ 3643338 w 3643338"/>
              <a:gd name="connsiteY3" fmla="*/ 0 h 2714644"/>
              <a:gd name="connsiteX4" fmla="*/ 2714676 w 3643338"/>
              <a:gd name="connsiteY4" fmla="*/ 1428760 h 2714644"/>
              <a:gd name="connsiteX5" fmla="*/ 3143336 w 3643338"/>
              <a:gd name="connsiteY5" fmla="*/ 1428760 h 2714644"/>
              <a:gd name="connsiteX6" fmla="*/ 1857452 w 3643338"/>
              <a:gd name="connsiteY6" fmla="*/ 2714644 h 2714644"/>
              <a:gd name="connsiteX7" fmla="*/ 571568 w 3643338"/>
              <a:gd name="connsiteY7" fmla="*/ 1428760 h 2714644"/>
              <a:gd name="connsiteX0" fmla="*/ 571568 w 3500430"/>
              <a:gd name="connsiteY0" fmla="*/ 1428760 h 2714644"/>
              <a:gd name="connsiteX1" fmla="*/ 1000164 w 3500430"/>
              <a:gd name="connsiteY1" fmla="*/ 1428760 h 2714644"/>
              <a:gd name="connsiteX2" fmla="*/ 0 w 3500430"/>
              <a:gd name="connsiteY2" fmla="*/ 0 h 2714644"/>
              <a:gd name="connsiteX3" fmla="*/ 3500430 w 3500430"/>
              <a:gd name="connsiteY3" fmla="*/ 0 h 2714644"/>
              <a:gd name="connsiteX4" fmla="*/ 2714676 w 3500430"/>
              <a:gd name="connsiteY4" fmla="*/ 1428760 h 2714644"/>
              <a:gd name="connsiteX5" fmla="*/ 3143336 w 3500430"/>
              <a:gd name="connsiteY5" fmla="*/ 1428760 h 2714644"/>
              <a:gd name="connsiteX6" fmla="*/ 1857452 w 3500430"/>
              <a:gd name="connsiteY6" fmla="*/ 2714644 h 2714644"/>
              <a:gd name="connsiteX7" fmla="*/ 571568 w 3500430"/>
              <a:gd name="connsiteY7" fmla="*/ 1428760 h 2714644"/>
              <a:gd name="connsiteX0" fmla="*/ 571568 w 3643274"/>
              <a:gd name="connsiteY0" fmla="*/ 1428760 h 2714644"/>
              <a:gd name="connsiteX1" fmla="*/ 1000164 w 3643274"/>
              <a:gd name="connsiteY1" fmla="*/ 1428760 h 2714644"/>
              <a:gd name="connsiteX2" fmla="*/ 0 w 3643274"/>
              <a:gd name="connsiteY2" fmla="*/ 0 h 2714644"/>
              <a:gd name="connsiteX3" fmla="*/ 3643274 w 3643274"/>
              <a:gd name="connsiteY3" fmla="*/ 0 h 2714644"/>
              <a:gd name="connsiteX4" fmla="*/ 2714676 w 3643274"/>
              <a:gd name="connsiteY4" fmla="*/ 1428760 h 2714644"/>
              <a:gd name="connsiteX5" fmla="*/ 3143336 w 3643274"/>
              <a:gd name="connsiteY5" fmla="*/ 1428760 h 2714644"/>
              <a:gd name="connsiteX6" fmla="*/ 1857452 w 3643274"/>
              <a:gd name="connsiteY6" fmla="*/ 2714644 h 2714644"/>
              <a:gd name="connsiteX7" fmla="*/ 571568 w 3643274"/>
              <a:gd name="connsiteY7" fmla="*/ 1428760 h 2714644"/>
              <a:gd name="connsiteX0" fmla="*/ 571568 w 3643274"/>
              <a:gd name="connsiteY0" fmla="*/ 1428760 h 2214554"/>
              <a:gd name="connsiteX1" fmla="*/ 1000164 w 3643274"/>
              <a:gd name="connsiteY1" fmla="*/ 1428760 h 2214554"/>
              <a:gd name="connsiteX2" fmla="*/ 0 w 3643274"/>
              <a:gd name="connsiteY2" fmla="*/ 0 h 2214554"/>
              <a:gd name="connsiteX3" fmla="*/ 3643274 w 3643274"/>
              <a:gd name="connsiteY3" fmla="*/ 0 h 2214554"/>
              <a:gd name="connsiteX4" fmla="*/ 2714676 w 3643274"/>
              <a:gd name="connsiteY4" fmla="*/ 1428760 h 2214554"/>
              <a:gd name="connsiteX5" fmla="*/ 3143336 w 3643274"/>
              <a:gd name="connsiteY5" fmla="*/ 1428760 h 2214554"/>
              <a:gd name="connsiteX6" fmla="*/ 1857452 w 3643274"/>
              <a:gd name="connsiteY6" fmla="*/ 2214554 h 2214554"/>
              <a:gd name="connsiteX7" fmla="*/ 571568 w 3643274"/>
              <a:gd name="connsiteY7" fmla="*/ 1428760 h 2214554"/>
              <a:gd name="connsiteX0" fmla="*/ 571568 w 4112594"/>
              <a:gd name="connsiteY0" fmla="*/ 1438103 h 2223897"/>
              <a:gd name="connsiteX1" fmla="*/ 1000164 w 4112594"/>
              <a:gd name="connsiteY1" fmla="*/ 1438103 h 2223897"/>
              <a:gd name="connsiteX2" fmla="*/ 0 w 4112594"/>
              <a:gd name="connsiteY2" fmla="*/ 9343 h 2223897"/>
              <a:gd name="connsiteX3" fmla="*/ 4112594 w 4112594"/>
              <a:gd name="connsiteY3" fmla="*/ 0 h 2223897"/>
              <a:gd name="connsiteX4" fmla="*/ 2714676 w 4112594"/>
              <a:gd name="connsiteY4" fmla="*/ 1438103 h 2223897"/>
              <a:gd name="connsiteX5" fmla="*/ 3143336 w 4112594"/>
              <a:gd name="connsiteY5" fmla="*/ 1438103 h 2223897"/>
              <a:gd name="connsiteX6" fmla="*/ 1857452 w 4112594"/>
              <a:gd name="connsiteY6" fmla="*/ 2223897 h 2223897"/>
              <a:gd name="connsiteX7" fmla="*/ 571568 w 4112594"/>
              <a:gd name="connsiteY7" fmla="*/ 1438103 h 2223897"/>
              <a:gd name="connsiteX0" fmla="*/ 990242 w 4531268"/>
              <a:gd name="connsiteY0" fmla="*/ 1438103 h 2223897"/>
              <a:gd name="connsiteX1" fmla="*/ 1418838 w 4531268"/>
              <a:gd name="connsiteY1" fmla="*/ 1438103 h 2223897"/>
              <a:gd name="connsiteX2" fmla="*/ 0 w 4531268"/>
              <a:gd name="connsiteY2" fmla="*/ 9343 h 2223897"/>
              <a:gd name="connsiteX3" fmla="*/ 4531268 w 4531268"/>
              <a:gd name="connsiteY3" fmla="*/ 0 h 2223897"/>
              <a:gd name="connsiteX4" fmla="*/ 3133350 w 4531268"/>
              <a:gd name="connsiteY4" fmla="*/ 1438103 h 2223897"/>
              <a:gd name="connsiteX5" fmla="*/ 3562010 w 4531268"/>
              <a:gd name="connsiteY5" fmla="*/ 1438103 h 2223897"/>
              <a:gd name="connsiteX6" fmla="*/ 2276126 w 4531268"/>
              <a:gd name="connsiteY6" fmla="*/ 2223897 h 2223897"/>
              <a:gd name="connsiteX7" fmla="*/ 990242 w 4531268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827" h="2223897">
                <a:moveTo>
                  <a:pt x="1084801" y="1438103"/>
                </a:moveTo>
                <a:lnTo>
                  <a:pt x="1513397" y="1438103"/>
                </a:lnTo>
                <a:cubicBezTo>
                  <a:pt x="1194648" y="525307"/>
                  <a:pt x="392159" y="204990"/>
                  <a:pt x="0" y="9343"/>
                </a:cubicBezTo>
                <a:lnTo>
                  <a:pt x="4625827" y="0"/>
                </a:lnTo>
                <a:cubicBezTo>
                  <a:pt x="4214807" y="196589"/>
                  <a:pt x="3383016" y="496809"/>
                  <a:pt x="3227909" y="1438103"/>
                </a:cubicBezTo>
                <a:lnTo>
                  <a:pt x="3656569" y="1438103"/>
                </a:lnTo>
                <a:lnTo>
                  <a:pt x="2370685" y="2223897"/>
                </a:lnTo>
                <a:lnTo>
                  <a:pt x="1084801" y="143810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39552" y="5589240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지식기반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스마트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algn="ctr" latinLnBrk="0"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경제사회 운영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2699792" y="5517232"/>
            <a:ext cx="576064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spcAft>
                <a:spcPts val="600"/>
              </a:spcAft>
              <a:buClr>
                <a:srgbClr val="D9EA00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4E5B6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데이터분석에 기반한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똑똑한 정부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지능형 기업</a:t>
            </a:r>
            <a:endParaRPr lang="en-US" altLang="ko-KR" sz="16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E0000">
                  <a:lumMod val="75000"/>
                </a:srgbClr>
              </a:solidFill>
              <a:latin typeface="HY견고딕" pitchFamily="18" charset="-127"/>
              <a:ea typeface="HY견고딕" pitchFamily="18" charset="-127"/>
            </a:endParaRPr>
          </a:p>
          <a:p>
            <a:pPr marL="271463" indent="-271463">
              <a:spcAft>
                <a:spcPts val="600"/>
              </a:spcAft>
              <a:buClr>
                <a:srgbClr val="D9EA00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4E5B6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외부변화에 과학적으로 대응하는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스마트 정부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스마트 기업</a:t>
            </a:r>
            <a:endParaRPr lang="en-US" altLang="ko-KR" sz="16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E0000">
                  <a:lumMod val="75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467544" y="2852936"/>
            <a:ext cx="8208912" cy="792088"/>
          </a:xfrm>
          <a:prstGeom prst="roundRect">
            <a:avLst>
              <a:gd name="adj" fmla="val 5978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perspectiveBelow" fov="1500000">
              <a:rot lat="600000" lon="0" rev="0"/>
            </a:camera>
            <a:lightRig rig="threePt" dir="t">
              <a:rot lat="0" lon="0" rev="13800000"/>
            </a:lightRig>
          </a:scene3d>
          <a:sp3d extrusionH="6350000"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1331640" y="1268760"/>
            <a:ext cx="2615920" cy="1368152"/>
            <a:chOff x="539552" y="2564904"/>
            <a:chExt cx="1231336" cy="2114417"/>
          </a:xfrm>
          <a:effectLst/>
        </p:grpSpPr>
        <p:sp>
          <p:nvSpPr>
            <p:cNvPr id="54" name="모서리가 둥근 직사각형 53"/>
            <p:cNvSpPr/>
            <p:nvPr/>
          </p:nvSpPr>
          <p:spPr>
            <a:xfrm>
              <a:off x="539552" y="2564904"/>
              <a:ext cx="1231336" cy="2114417"/>
            </a:xfrm>
            <a:prstGeom prst="roundRect">
              <a:avLst>
                <a:gd name="adj" fmla="val 7922"/>
              </a:avLst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>
            <a:xfrm rot="10800000">
              <a:off x="557176" y="2605670"/>
              <a:ext cx="1195055" cy="738230"/>
            </a:xfrm>
            <a:prstGeom prst="roundRect">
              <a:avLst>
                <a:gd name="adj" fmla="val 16996"/>
              </a:avLst>
            </a:prstGeom>
            <a:gradFill>
              <a:gsLst>
                <a:gs pos="0">
                  <a:schemeClr val="bg1"/>
                </a:gs>
                <a:gs pos="8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42242" y="2787474"/>
              <a:ext cx="606052" cy="15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전통적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정부 주도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국정 운영</a:t>
              </a: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5316541" y="1268760"/>
            <a:ext cx="2615920" cy="1368152"/>
            <a:chOff x="539552" y="2564904"/>
            <a:chExt cx="1231336" cy="2114417"/>
          </a:xfrm>
          <a:effectLst/>
        </p:grpSpPr>
        <p:sp>
          <p:nvSpPr>
            <p:cNvPr id="58" name="모서리가 둥근 직사각형 57"/>
            <p:cNvSpPr/>
            <p:nvPr/>
          </p:nvSpPr>
          <p:spPr>
            <a:xfrm>
              <a:off x="539552" y="2564904"/>
              <a:ext cx="1231336" cy="2114417"/>
            </a:xfrm>
            <a:prstGeom prst="roundRect">
              <a:avLst>
                <a:gd name="adj" fmla="val 7922"/>
              </a:avLst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59" name="모서리가 둥근 직사각형 58"/>
            <p:cNvSpPr/>
            <p:nvPr/>
          </p:nvSpPr>
          <p:spPr>
            <a:xfrm rot="10800000">
              <a:off x="561162" y="2605670"/>
              <a:ext cx="1195054" cy="738230"/>
            </a:xfrm>
            <a:prstGeom prst="roundRect">
              <a:avLst>
                <a:gd name="adj" fmla="val 14555"/>
              </a:avLst>
            </a:prstGeom>
            <a:gradFill>
              <a:gsLst>
                <a:gs pos="0">
                  <a:schemeClr val="bg1"/>
                </a:gs>
                <a:gs pos="8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8711" y="2787474"/>
              <a:ext cx="1113108" cy="15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창의적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국민파워기반</a:t>
              </a:r>
              <a:endParaRPr lang="en-US" altLang="ko-KR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>
                  <a:outerShdw blurRad="1905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indent="-265113" algn="ctr" latinLnBrk="0">
                <a:defRPr/>
              </a:pP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개방형</a:t>
              </a:r>
              <a:r>
                <a:rPr lang="en-US" altLang="ko-KR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000" dirty="0" err="1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협치</a:t>
              </a:r>
              <a:r>
                <a:rPr lang="ko-KR" altLang="en-US" sz="2000" dirty="0" err="1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와</a:t>
              </a:r>
              <a:r>
                <a:rPr lang="ko-KR" altLang="en-US" sz="2000" dirty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00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1905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협력</a:t>
              </a:r>
            </a:p>
          </p:txBody>
        </p:sp>
      </p:grpSp>
      <p:sp>
        <p:nvSpPr>
          <p:cNvPr id="61" name="자유형 60"/>
          <p:cNvSpPr/>
          <p:nvPr/>
        </p:nvSpPr>
        <p:spPr>
          <a:xfrm rot="16200000">
            <a:off x="3938443" y="1571311"/>
            <a:ext cx="1368156" cy="763053"/>
          </a:xfrm>
          <a:custGeom>
            <a:avLst/>
            <a:gdLst>
              <a:gd name="connsiteX0" fmla="*/ 0 w 2571768"/>
              <a:gd name="connsiteY0" fmla="*/ 1428760 h 2714644"/>
              <a:gd name="connsiteX1" fmla="*/ 642942 w 2571768"/>
              <a:gd name="connsiteY1" fmla="*/ 1428760 h 2714644"/>
              <a:gd name="connsiteX2" fmla="*/ 642942 w 2571768"/>
              <a:gd name="connsiteY2" fmla="*/ 0 h 2714644"/>
              <a:gd name="connsiteX3" fmla="*/ 1928826 w 2571768"/>
              <a:gd name="connsiteY3" fmla="*/ 0 h 2714644"/>
              <a:gd name="connsiteX4" fmla="*/ 1928826 w 2571768"/>
              <a:gd name="connsiteY4" fmla="*/ 1428760 h 2714644"/>
              <a:gd name="connsiteX5" fmla="*/ 2571768 w 2571768"/>
              <a:gd name="connsiteY5" fmla="*/ 1428760 h 2714644"/>
              <a:gd name="connsiteX6" fmla="*/ 1285884 w 2571768"/>
              <a:gd name="connsiteY6" fmla="*/ 2714644 h 2714644"/>
              <a:gd name="connsiteX7" fmla="*/ 0 w 257176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00029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500066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643338"/>
              <a:gd name="connsiteY0" fmla="*/ 1428760 h 2714644"/>
              <a:gd name="connsiteX1" fmla="*/ 1000164 w 3643338"/>
              <a:gd name="connsiteY1" fmla="*/ 1428760 h 2714644"/>
              <a:gd name="connsiteX2" fmla="*/ 0 w 3643338"/>
              <a:gd name="connsiteY2" fmla="*/ 0 h 2714644"/>
              <a:gd name="connsiteX3" fmla="*/ 3643338 w 3643338"/>
              <a:gd name="connsiteY3" fmla="*/ 0 h 2714644"/>
              <a:gd name="connsiteX4" fmla="*/ 2714676 w 3643338"/>
              <a:gd name="connsiteY4" fmla="*/ 1428760 h 2714644"/>
              <a:gd name="connsiteX5" fmla="*/ 3143336 w 3643338"/>
              <a:gd name="connsiteY5" fmla="*/ 1428760 h 2714644"/>
              <a:gd name="connsiteX6" fmla="*/ 1857452 w 3643338"/>
              <a:gd name="connsiteY6" fmla="*/ 2714644 h 2714644"/>
              <a:gd name="connsiteX7" fmla="*/ 571568 w 3643338"/>
              <a:gd name="connsiteY7" fmla="*/ 1428760 h 2714644"/>
              <a:gd name="connsiteX0" fmla="*/ 571568 w 3500430"/>
              <a:gd name="connsiteY0" fmla="*/ 1428760 h 2714644"/>
              <a:gd name="connsiteX1" fmla="*/ 1000164 w 3500430"/>
              <a:gd name="connsiteY1" fmla="*/ 1428760 h 2714644"/>
              <a:gd name="connsiteX2" fmla="*/ 0 w 3500430"/>
              <a:gd name="connsiteY2" fmla="*/ 0 h 2714644"/>
              <a:gd name="connsiteX3" fmla="*/ 3500430 w 3500430"/>
              <a:gd name="connsiteY3" fmla="*/ 0 h 2714644"/>
              <a:gd name="connsiteX4" fmla="*/ 2714676 w 3500430"/>
              <a:gd name="connsiteY4" fmla="*/ 1428760 h 2714644"/>
              <a:gd name="connsiteX5" fmla="*/ 3143336 w 3500430"/>
              <a:gd name="connsiteY5" fmla="*/ 1428760 h 2714644"/>
              <a:gd name="connsiteX6" fmla="*/ 1857452 w 3500430"/>
              <a:gd name="connsiteY6" fmla="*/ 2714644 h 2714644"/>
              <a:gd name="connsiteX7" fmla="*/ 571568 w 3500430"/>
              <a:gd name="connsiteY7" fmla="*/ 1428760 h 2714644"/>
              <a:gd name="connsiteX0" fmla="*/ 571568 w 3643274"/>
              <a:gd name="connsiteY0" fmla="*/ 1428760 h 2714644"/>
              <a:gd name="connsiteX1" fmla="*/ 1000164 w 3643274"/>
              <a:gd name="connsiteY1" fmla="*/ 1428760 h 2714644"/>
              <a:gd name="connsiteX2" fmla="*/ 0 w 3643274"/>
              <a:gd name="connsiteY2" fmla="*/ 0 h 2714644"/>
              <a:gd name="connsiteX3" fmla="*/ 3643274 w 3643274"/>
              <a:gd name="connsiteY3" fmla="*/ 0 h 2714644"/>
              <a:gd name="connsiteX4" fmla="*/ 2714676 w 3643274"/>
              <a:gd name="connsiteY4" fmla="*/ 1428760 h 2714644"/>
              <a:gd name="connsiteX5" fmla="*/ 3143336 w 3643274"/>
              <a:gd name="connsiteY5" fmla="*/ 1428760 h 2714644"/>
              <a:gd name="connsiteX6" fmla="*/ 1857452 w 3643274"/>
              <a:gd name="connsiteY6" fmla="*/ 2714644 h 2714644"/>
              <a:gd name="connsiteX7" fmla="*/ 571568 w 3643274"/>
              <a:gd name="connsiteY7" fmla="*/ 1428760 h 2714644"/>
              <a:gd name="connsiteX0" fmla="*/ 571568 w 3643274"/>
              <a:gd name="connsiteY0" fmla="*/ 1428760 h 2214554"/>
              <a:gd name="connsiteX1" fmla="*/ 1000164 w 3643274"/>
              <a:gd name="connsiteY1" fmla="*/ 1428760 h 2214554"/>
              <a:gd name="connsiteX2" fmla="*/ 0 w 3643274"/>
              <a:gd name="connsiteY2" fmla="*/ 0 h 2214554"/>
              <a:gd name="connsiteX3" fmla="*/ 3643274 w 3643274"/>
              <a:gd name="connsiteY3" fmla="*/ 0 h 2214554"/>
              <a:gd name="connsiteX4" fmla="*/ 2714676 w 3643274"/>
              <a:gd name="connsiteY4" fmla="*/ 1428760 h 2214554"/>
              <a:gd name="connsiteX5" fmla="*/ 3143336 w 3643274"/>
              <a:gd name="connsiteY5" fmla="*/ 1428760 h 2214554"/>
              <a:gd name="connsiteX6" fmla="*/ 1857452 w 3643274"/>
              <a:gd name="connsiteY6" fmla="*/ 2214554 h 2214554"/>
              <a:gd name="connsiteX7" fmla="*/ 571568 w 3643274"/>
              <a:gd name="connsiteY7" fmla="*/ 1428760 h 2214554"/>
              <a:gd name="connsiteX0" fmla="*/ 571568 w 4112594"/>
              <a:gd name="connsiteY0" fmla="*/ 1438103 h 2223897"/>
              <a:gd name="connsiteX1" fmla="*/ 1000164 w 4112594"/>
              <a:gd name="connsiteY1" fmla="*/ 1438103 h 2223897"/>
              <a:gd name="connsiteX2" fmla="*/ 0 w 4112594"/>
              <a:gd name="connsiteY2" fmla="*/ 9343 h 2223897"/>
              <a:gd name="connsiteX3" fmla="*/ 4112594 w 4112594"/>
              <a:gd name="connsiteY3" fmla="*/ 0 h 2223897"/>
              <a:gd name="connsiteX4" fmla="*/ 2714676 w 4112594"/>
              <a:gd name="connsiteY4" fmla="*/ 1438103 h 2223897"/>
              <a:gd name="connsiteX5" fmla="*/ 3143336 w 4112594"/>
              <a:gd name="connsiteY5" fmla="*/ 1438103 h 2223897"/>
              <a:gd name="connsiteX6" fmla="*/ 1857452 w 4112594"/>
              <a:gd name="connsiteY6" fmla="*/ 2223897 h 2223897"/>
              <a:gd name="connsiteX7" fmla="*/ 571568 w 4112594"/>
              <a:gd name="connsiteY7" fmla="*/ 1438103 h 2223897"/>
              <a:gd name="connsiteX0" fmla="*/ 990242 w 4531268"/>
              <a:gd name="connsiteY0" fmla="*/ 1438103 h 2223897"/>
              <a:gd name="connsiteX1" fmla="*/ 1418838 w 4531268"/>
              <a:gd name="connsiteY1" fmla="*/ 1438103 h 2223897"/>
              <a:gd name="connsiteX2" fmla="*/ 0 w 4531268"/>
              <a:gd name="connsiteY2" fmla="*/ 9343 h 2223897"/>
              <a:gd name="connsiteX3" fmla="*/ 4531268 w 4531268"/>
              <a:gd name="connsiteY3" fmla="*/ 0 h 2223897"/>
              <a:gd name="connsiteX4" fmla="*/ 3133350 w 4531268"/>
              <a:gd name="connsiteY4" fmla="*/ 1438103 h 2223897"/>
              <a:gd name="connsiteX5" fmla="*/ 3562010 w 4531268"/>
              <a:gd name="connsiteY5" fmla="*/ 1438103 h 2223897"/>
              <a:gd name="connsiteX6" fmla="*/ 2276126 w 4531268"/>
              <a:gd name="connsiteY6" fmla="*/ 2223897 h 2223897"/>
              <a:gd name="connsiteX7" fmla="*/ 990242 w 4531268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827" h="2223897">
                <a:moveTo>
                  <a:pt x="1084801" y="1438103"/>
                </a:moveTo>
                <a:lnTo>
                  <a:pt x="1513397" y="1438103"/>
                </a:lnTo>
                <a:cubicBezTo>
                  <a:pt x="1194648" y="525307"/>
                  <a:pt x="392159" y="204990"/>
                  <a:pt x="0" y="9343"/>
                </a:cubicBezTo>
                <a:lnTo>
                  <a:pt x="4625827" y="0"/>
                </a:lnTo>
                <a:cubicBezTo>
                  <a:pt x="4214807" y="196589"/>
                  <a:pt x="3383016" y="496809"/>
                  <a:pt x="3227909" y="1438103"/>
                </a:cubicBezTo>
                <a:lnTo>
                  <a:pt x="3656569" y="1438103"/>
                </a:lnTo>
                <a:lnTo>
                  <a:pt x="2370685" y="2223897"/>
                </a:lnTo>
                <a:lnTo>
                  <a:pt x="1084801" y="143810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539552" y="2996952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국민파워 기반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개방형</a:t>
            </a:r>
            <a:endParaRPr lang="en-US" altLang="ko-KR" sz="16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 latinLnBrk="0"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국정 운영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2699792" y="2924944"/>
            <a:ext cx="583264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spcAft>
                <a:spcPts val="600"/>
              </a:spcAft>
              <a:buClr>
                <a:srgbClr val="D9EA00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4E5B6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인간중심의 창의력을 기반으로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국민의 권한과 역할 증대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!</a:t>
            </a:r>
          </a:p>
          <a:p>
            <a:pPr marL="271463" indent="-271463">
              <a:spcAft>
                <a:spcPts val="600"/>
              </a:spcAft>
              <a:buClr>
                <a:srgbClr val="D9EA00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4E5B6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창조적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4E5B6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4E5B6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국민이 주도하는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저비용</a:t>
            </a:r>
            <a:r>
              <a:rPr lang="en-US" altLang="ko-KR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EE0000">
                    <a:lumMod val="75000"/>
                  </a:srgbClr>
                </a:solidFill>
                <a:latin typeface="HY견고딕" pitchFamily="18" charset="-127"/>
                <a:ea typeface="HY견고딕" pitchFamily="18" charset="-127"/>
              </a:rPr>
              <a:t>고품질 국가</a:t>
            </a:r>
            <a:endParaRPr lang="en-US" altLang="ko-KR" sz="16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EE0000">
                  <a:lumMod val="75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556048" y="992922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발전주체의</a:t>
            </a:r>
            <a:endParaRPr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 latinLnBrk="0">
              <a:defRPr/>
            </a:pPr>
            <a:r>
              <a:rPr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근본적 변화</a:t>
            </a:r>
            <a:endParaRPr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556048" y="3772322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발전수단의</a:t>
            </a:r>
            <a:endParaRPr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 latinLnBrk="0">
              <a:defRPr/>
            </a:pPr>
            <a:r>
              <a:rPr lang="ko-KR" altLang="en-US" sz="200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D6ECFF">
                    <a:lumMod val="50000"/>
                  </a:srgbClr>
                </a:solidFill>
                <a:latin typeface="HY견고딕" pitchFamily="18" charset="-127"/>
                <a:ea typeface="HY견고딕" pitchFamily="18" charset="-127"/>
              </a:rPr>
              <a:t>근본적 변화</a:t>
            </a:r>
            <a:endParaRPr lang="en-US" altLang="ko-KR" sz="200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D6ECFF">
                  <a:lumMod val="5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6355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948264" y="6421461"/>
            <a:ext cx="2133600" cy="365125"/>
          </a:xfrm>
        </p:spPr>
        <p:txBody>
          <a:bodyPr/>
          <a:lstStyle/>
          <a:p>
            <a:fld id="{ADCE605C-DA6B-41A5-888D-E6B1BBC9122E}" type="slidenum">
              <a:rPr lang="en-US" altLang="ko-KR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</a:t>
            </a:fld>
            <a:endParaRPr 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" name="자유형 20"/>
          <p:cNvSpPr/>
          <p:nvPr/>
        </p:nvSpPr>
        <p:spPr>
          <a:xfrm rot="16200000">
            <a:off x="2680535" y="3265725"/>
            <a:ext cx="3960440" cy="1838719"/>
          </a:xfrm>
          <a:custGeom>
            <a:avLst/>
            <a:gdLst>
              <a:gd name="connsiteX0" fmla="*/ 0 w 2571768"/>
              <a:gd name="connsiteY0" fmla="*/ 1428760 h 2714644"/>
              <a:gd name="connsiteX1" fmla="*/ 642942 w 2571768"/>
              <a:gd name="connsiteY1" fmla="*/ 1428760 h 2714644"/>
              <a:gd name="connsiteX2" fmla="*/ 642942 w 2571768"/>
              <a:gd name="connsiteY2" fmla="*/ 0 h 2714644"/>
              <a:gd name="connsiteX3" fmla="*/ 1928826 w 2571768"/>
              <a:gd name="connsiteY3" fmla="*/ 0 h 2714644"/>
              <a:gd name="connsiteX4" fmla="*/ 1928826 w 2571768"/>
              <a:gd name="connsiteY4" fmla="*/ 1428760 h 2714644"/>
              <a:gd name="connsiteX5" fmla="*/ 2571768 w 2571768"/>
              <a:gd name="connsiteY5" fmla="*/ 1428760 h 2714644"/>
              <a:gd name="connsiteX6" fmla="*/ 1285884 w 2571768"/>
              <a:gd name="connsiteY6" fmla="*/ 2714644 h 2714644"/>
              <a:gd name="connsiteX7" fmla="*/ 0 w 257176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00029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000296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714412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71470 w 2643238"/>
              <a:gd name="connsiteY0" fmla="*/ 1428760 h 2714644"/>
              <a:gd name="connsiteX1" fmla="*/ 500066 w 2643238"/>
              <a:gd name="connsiteY1" fmla="*/ 1428760 h 2714644"/>
              <a:gd name="connsiteX2" fmla="*/ 0 w 2643238"/>
              <a:gd name="connsiteY2" fmla="*/ 0 h 2714644"/>
              <a:gd name="connsiteX3" fmla="*/ 2643206 w 2643238"/>
              <a:gd name="connsiteY3" fmla="*/ 0 h 2714644"/>
              <a:gd name="connsiteX4" fmla="*/ 2214578 w 2643238"/>
              <a:gd name="connsiteY4" fmla="*/ 1428760 h 2714644"/>
              <a:gd name="connsiteX5" fmla="*/ 2643238 w 2643238"/>
              <a:gd name="connsiteY5" fmla="*/ 1428760 h 2714644"/>
              <a:gd name="connsiteX6" fmla="*/ 1357354 w 2643238"/>
              <a:gd name="connsiteY6" fmla="*/ 2714644 h 2714644"/>
              <a:gd name="connsiteX7" fmla="*/ 71470 w 2643238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143336"/>
              <a:gd name="connsiteY0" fmla="*/ 1428760 h 2714644"/>
              <a:gd name="connsiteX1" fmla="*/ 1000164 w 3143336"/>
              <a:gd name="connsiteY1" fmla="*/ 1428760 h 2714644"/>
              <a:gd name="connsiteX2" fmla="*/ 0 w 3143336"/>
              <a:gd name="connsiteY2" fmla="*/ 0 h 2714644"/>
              <a:gd name="connsiteX3" fmla="*/ 3143304 w 3143336"/>
              <a:gd name="connsiteY3" fmla="*/ 0 h 2714644"/>
              <a:gd name="connsiteX4" fmla="*/ 2714676 w 3143336"/>
              <a:gd name="connsiteY4" fmla="*/ 1428760 h 2714644"/>
              <a:gd name="connsiteX5" fmla="*/ 3143336 w 3143336"/>
              <a:gd name="connsiteY5" fmla="*/ 1428760 h 2714644"/>
              <a:gd name="connsiteX6" fmla="*/ 1857452 w 3143336"/>
              <a:gd name="connsiteY6" fmla="*/ 2714644 h 2714644"/>
              <a:gd name="connsiteX7" fmla="*/ 571568 w 3143336"/>
              <a:gd name="connsiteY7" fmla="*/ 1428760 h 2714644"/>
              <a:gd name="connsiteX0" fmla="*/ 571568 w 3643338"/>
              <a:gd name="connsiteY0" fmla="*/ 1428760 h 2714644"/>
              <a:gd name="connsiteX1" fmla="*/ 1000164 w 3643338"/>
              <a:gd name="connsiteY1" fmla="*/ 1428760 h 2714644"/>
              <a:gd name="connsiteX2" fmla="*/ 0 w 3643338"/>
              <a:gd name="connsiteY2" fmla="*/ 0 h 2714644"/>
              <a:gd name="connsiteX3" fmla="*/ 3643338 w 3643338"/>
              <a:gd name="connsiteY3" fmla="*/ 0 h 2714644"/>
              <a:gd name="connsiteX4" fmla="*/ 2714676 w 3643338"/>
              <a:gd name="connsiteY4" fmla="*/ 1428760 h 2714644"/>
              <a:gd name="connsiteX5" fmla="*/ 3143336 w 3643338"/>
              <a:gd name="connsiteY5" fmla="*/ 1428760 h 2714644"/>
              <a:gd name="connsiteX6" fmla="*/ 1857452 w 3643338"/>
              <a:gd name="connsiteY6" fmla="*/ 2714644 h 2714644"/>
              <a:gd name="connsiteX7" fmla="*/ 571568 w 3643338"/>
              <a:gd name="connsiteY7" fmla="*/ 1428760 h 2714644"/>
              <a:gd name="connsiteX0" fmla="*/ 571568 w 3500430"/>
              <a:gd name="connsiteY0" fmla="*/ 1428760 h 2714644"/>
              <a:gd name="connsiteX1" fmla="*/ 1000164 w 3500430"/>
              <a:gd name="connsiteY1" fmla="*/ 1428760 h 2714644"/>
              <a:gd name="connsiteX2" fmla="*/ 0 w 3500430"/>
              <a:gd name="connsiteY2" fmla="*/ 0 h 2714644"/>
              <a:gd name="connsiteX3" fmla="*/ 3500430 w 3500430"/>
              <a:gd name="connsiteY3" fmla="*/ 0 h 2714644"/>
              <a:gd name="connsiteX4" fmla="*/ 2714676 w 3500430"/>
              <a:gd name="connsiteY4" fmla="*/ 1428760 h 2714644"/>
              <a:gd name="connsiteX5" fmla="*/ 3143336 w 3500430"/>
              <a:gd name="connsiteY5" fmla="*/ 1428760 h 2714644"/>
              <a:gd name="connsiteX6" fmla="*/ 1857452 w 3500430"/>
              <a:gd name="connsiteY6" fmla="*/ 2714644 h 2714644"/>
              <a:gd name="connsiteX7" fmla="*/ 571568 w 3500430"/>
              <a:gd name="connsiteY7" fmla="*/ 1428760 h 2714644"/>
              <a:gd name="connsiteX0" fmla="*/ 571568 w 3643274"/>
              <a:gd name="connsiteY0" fmla="*/ 1428760 h 2714644"/>
              <a:gd name="connsiteX1" fmla="*/ 1000164 w 3643274"/>
              <a:gd name="connsiteY1" fmla="*/ 1428760 h 2714644"/>
              <a:gd name="connsiteX2" fmla="*/ 0 w 3643274"/>
              <a:gd name="connsiteY2" fmla="*/ 0 h 2714644"/>
              <a:gd name="connsiteX3" fmla="*/ 3643274 w 3643274"/>
              <a:gd name="connsiteY3" fmla="*/ 0 h 2714644"/>
              <a:gd name="connsiteX4" fmla="*/ 2714676 w 3643274"/>
              <a:gd name="connsiteY4" fmla="*/ 1428760 h 2714644"/>
              <a:gd name="connsiteX5" fmla="*/ 3143336 w 3643274"/>
              <a:gd name="connsiteY5" fmla="*/ 1428760 h 2714644"/>
              <a:gd name="connsiteX6" fmla="*/ 1857452 w 3643274"/>
              <a:gd name="connsiteY6" fmla="*/ 2714644 h 2714644"/>
              <a:gd name="connsiteX7" fmla="*/ 571568 w 3643274"/>
              <a:gd name="connsiteY7" fmla="*/ 1428760 h 2714644"/>
              <a:gd name="connsiteX0" fmla="*/ 571568 w 3643274"/>
              <a:gd name="connsiteY0" fmla="*/ 1428760 h 2214554"/>
              <a:gd name="connsiteX1" fmla="*/ 1000164 w 3643274"/>
              <a:gd name="connsiteY1" fmla="*/ 1428760 h 2214554"/>
              <a:gd name="connsiteX2" fmla="*/ 0 w 3643274"/>
              <a:gd name="connsiteY2" fmla="*/ 0 h 2214554"/>
              <a:gd name="connsiteX3" fmla="*/ 3643274 w 3643274"/>
              <a:gd name="connsiteY3" fmla="*/ 0 h 2214554"/>
              <a:gd name="connsiteX4" fmla="*/ 2714676 w 3643274"/>
              <a:gd name="connsiteY4" fmla="*/ 1428760 h 2214554"/>
              <a:gd name="connsiteX5" fmla="*/ 3143336 w 3643274"/>
              <a:gd name="connsiteY5" fmla="*/ 1428760 h 2214554"/>
              <a:gd name="connsiteX6" fmla="*/ 1857452 w 3643274"/>
              <a:gd name="connsiteY6" fmla="*/ 2214554 h 2214554"/>
              <a:gd name="connsiteX7" fmla="*/ 571568 w 3643274"/>
              <a:gd name="connsiteY7" fmla="*/ 1428760 h 2214554"/>
              <a:gd name="connsiteX0" fmla="*/ 571568 w 4112594"/>
              <a:gd name="connsiteY0" fmla="*/ 1438103 h 2223897"/>
              <a:gd name="connsiteX1" fmla="*/ 1000164 w 4112594"/>
              <a:gd name="connsiteY1" fmla="*/ 1438103 h 2223897"/>
              <a:gd name="connsiteX2" fmla="*/ 0 w 4112594"/>
              <a:gd name="connsiteY2" fmla="*/ 9343 h 2223897"/>
              <a:gd name="connsiteX3" fmla="*/ 4112594 w 4112594"/>
              <a:gd name="connsiteY3" fmla="*/ 0 h 2223897"/>
              <a:gd name="connsiteX4" fmla="*/ 2714676 w 4112594"/>
              <a:gd name="connsiteY4" fmla="*/ 1438103 h 2223897"/>
              <a:gd name="connsiteX5" fmla="*/ 3143336 w 4112594"/>
              <a:gd name="connsiteY5" fmla="*/ 1438103 h 2223897"/>
              <a:gd name="connsiteX6" fmla="*/ 1857452 w 4112594"/>
              <a:gd name="connsiteY6" fmla="*/ 2223897 h 2223897"/>
              <a:gd name="connsiteX7" fmla="*/ 571568 w 4112594"/>
              <a:gd name="connsiteY7" fmla="*/ 1438103 h 2223897"/>
              <a:gd name="connsiteX0" fmla="*/ 990242 w 4531268"/>
              <a:gd name="connsiteY0" fmla="*/ 1438103 h 2223897"/>
              <a:gd name="connsiteX1" fmla="*/ 1418838 w 4531268"/>
              <a:gd name="connsiteY1" fmla="*/ 1438103 h 2223897"/>
              <a:gd name="connsiteX2" fmla="*/ 0 w 4531268"/>
              <a:gd name="connsiteY2" fmla="*/ 9343 h 2223897"/>
              <a:gd name="connsiteX3" fmla="*/ 4531268 w 4531268"/>
              <a:gd name="connsiteY3" fmla="*/ 0 h 2223897"/>
              <a:gd name="connsiteX4" fmla="*/ 3133350 w 4531268"/>
              <a:gd name="connsiteY4" fmla="*/ 1438103 h 2223897"/>
              <a:gd name="connsiteX5" fmla="*/ 3562010 w 4531268"/>
              <a:gd name="connsiteY5" fmla="*/ 1438103 h 2223897"/>
              <a:gd name="connsiteX6" fmla="*/ 2276126 w 4531268"/>
              <a:gd name="connsiteY6" fmla="*/ 2223897 h 2223897"/>
              <a:gd name="connsiteX7" fmla="*/ 990242 w 4531268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  <a:gd name="connsiteX0" fmla="*/ 1084801 w 4625827"/>
              <a:gd name="connsiteY0" fmla="*/ 1438103 h 2223897"/>
              <a:gd name="connsiteX1" fmla="*/ 1513397 w 4625827"/>
              <a:gd name="connsiteY1" fmla="*/ 1438103 h 2223897"/>
              <a:gd name="connsiteX2" fmla="*/ 0 w 4625827"/>
              <a:gd name="connsiteY2" fmla="*/ 9343 h 2223897"/>
              <a:gd name="connsiteX3" fmla="*/ 4625827 w 4625827"/>
              <a:gd name="connsiteY3" fmla="*/ 0 h 2223897"/>
              <a:gd name="connsiteX4" fmla="*/ 3227909 w 4625827"/>
              <a:gd name="connsiteY4" fmla="*/ 1438103 h 2223897"/>
              <a:gd name="connsiteX5" fmla="*/ 3656569 w 4625827"/>
              <a:gd name="connsiteY5" fmla="*/ 1438103 h 2223897"/>
              <a:gd name="connsiteX6" fmla="*/ 2370685 w 4625827"/>
              <a:gd name="connsiteY6" fmla="*/ 2223897 h 2223897"/>
              <a:gd name="connsiteX7" fmla="*/ 1084801 w 4625827"/>
              <a:gd name="connsiteY7" fmla="*/ 1438103 h 222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827" h="2223897">
                <a:moveTo>
                  <a:pt x="1084801" y="1438103"/>
                </a:moveTo>
                <a:lnTo>
                  <a:pt x="1513397" y="1438103"/>
                </a:lnTo>
                <a:cubicBezTo>
                  <a:pt x="1194648" y="525307"/>
                  <a:pt x="392159" y="204990"/>
                  <a:pt x="0" y="9343"/>
                </a:cubicBezTo>
                <a:lnTo>
                  <a:pt x="4625827" y="0"/>
                </a:lnTo>
                <a:cubicBezTo>
                  <a:pt x="4214807" y="196589"/>
                  <a:pt x="3383016" y="496809"/>
                  <a:pt x="3227909" y="1438103"/>
                </a:cubicBezTo>
                <a:lnTo>
                  <a:pt x="3656569" y="1438103"/>
                </a:lnTo>
                <a:lnTo>
                  <a:pt x="2370685" y="2223897"/>
                </a:lnTo>
                <a:lnTo>
                  <a:pt x="1084801" y="143810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2" name="Picture 8" descr="F:\★Clipart★\다이아그램\448536 [Converted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420888"/>
            <a:ext cx="3831530" cy="3567878"/>
          </a:xfrm>
          <a:prstGeom prst="rect">
            <a:avLst/>
          </a:prstGeom>
          <a:noFill/>
        </p:spPr>
      </p:pic>
      <p:sp>
        <p:nvSpPr>
          <p:cNvPr id="39" name="직사각형 38"/>
          <p:cNvSpPr/>
          <p:nvPr/>
        </p:nvSpPr>
        <p:spPr>
          <a:xfrm>
            <a:off x="6516216" y="5013176"/>
            <a:ext cx="1584325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ko-KR" altLang="en-US" kern="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white"/>
                </a:solidFill>
                <a:effectLst>
                  <a:outerShdw blurRad="165100" dist="38100" dir="2700000" algn="tl" rotWithShape="0">
                    <a:prstClr val="black">
                      <a:alpha val="77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새로운 </a:t>
            </a:r>
            <a:endParaRPr lang="en-US" altLang="ko-KR" kern="0" dirty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prstClr val="white"/>
              </a:solidFill>
              <a:effectLst>
                <a:outerShdw blurRad="165100" dist="38100" dir="2700000" algn="tl" rotWithShape="0">
                  <a:prstClr val="black">
                    <a:alpha val="77000"/>
                  </a:prst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fontAlgn="auto" latinLnBrk="0">
              <a:spcAft>
                <a:spcPts val="0"/>
              </a:spcAft>
              <a:defRPr/>
            </a:pPr>
            <a:r>
              <a:rPr lang="ko-KR" altLang="en-US" kern="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white"/>
                </a:solidFill>
                <a:effectLst>
                  <a:outerShdw blurRad="165100" dist="38100" dir="2700000" algn="tl" rotWithShape="0">
                    <a:prstClr val="black">
                      <a:alpha val="77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성장동력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7452320" y="3933056"/>
            <a:ext cx="158432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ko-KR" altLang="en-US" kern="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white"/>
                </a:solidFill>
                <a:effectLst>
                  <a:outerShdw blurRad="165100" dist="38100" dir="2700000" algn="tl" rotWithShape="0">
                    <a:prstClr val="black">
                      <a:alpha val="77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가치창출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6516216" y="2636912"/>
            <a:ext cx="158432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ko-KR" altLang="en-US" kern="0" dirty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prstClr val="white"/>
                </a:solidFill>
                <a:effectLst>
                  <a:outerShdw blurRad="165100" dist="38100" dir="2700000" algn="tl" rotWithShape="0">
                    <a:prstClr val="black">
                      <a:alpha val="77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문제해결</a:t>
            </a:r>
          </a:p>
        </p:txBody>
      </p:sp>
      <p:sp>
        <p:nvSpPr>
          <p:cNvPr id="42" name="Text Box 228"/>
          <p:cNvSpPr txBox="1">
            <a:spLocks noChangeArrowheads="1"/>
          </p:cNvSpPr>
          <p:nvPr/>
        </p:nvSpPr>
        <p:spPr bwMode="auto">
          <a:xfrm>
            <a:off x="2771800" y="2636912"/>
            <a:ext cx="2212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D6ECFF">
                    <a:lumMod val="25000"/>
                  </a:srgbClr>
                </a:solidFill>
                <a:latin typeface="HY견고딕" pitchFamily="18" charset="-127"/>
                <a:ea typeface="HY견고딕" pitchFamily="18" charset="-127"/>
              </a:rPr>
              <a:t>Open Innovation</a:t>
            </a:r>
            <a:endParaRPr lang="ko-KR" altLang="en-US" sz="24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D6ECFF">
                  <a:lumMod val="25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Text Box 228"/>
          <p:cNvSpPr txBox="1">
            <a:spLocks noChangeArrowheads="1"/>
          </p:cNvSpPr>
          <p:nvPr/>
        </p:nvSpPr>
        <p:spPr bwMode="auto">
          <a:xfrm>
            <a:off x="2771800" y="3717032"/>
            <a:ext cx="2212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latinLnBrk="0">
              <a:defRPr/>
            </a:pPr>
            <a:r>
              <a:rPr lang="en-US" altLang="ko-KR" sz="24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D6ECFF">
                    <a:lumMod val="25000"/>
                  </a:srgbClr>
                </a:solidFill>
                <a:latin typeface="HY견고딕" pitchFamily="18" charset="-127"/>
                <a:ea typeface="HY견고딕" pitchFamily="18" charset="-127"/>
              </a:rPr>
              <a:t>Open</a:t>
            </a:r>
          </a:p>
          <a:p>
            <a:pPr algn="ctr" latinLnBrk="0">
              <a:defRPr/>
            </a:pPr>
            <a:r>
              <a:rPr lang="en-US" altLang="ko-KR" sz="24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D6ECFF">
                    <a:lumMod val="25000"/>
                  </a:srgbClr>
                </a:solidFill>
                <a:latin typeface="HY견고딕" pitchFamily="18" charset="-127"/>
                <a:ea typeface="HY견고딕" pitchFamily="18" charset="-127"/>
              </a:rPr>
              <a:t>Platform</a:t>
            </a:r>
          </a:p>
        </p:txBody>
      </p:sp>
      <p:sp>
        <p:nvSpPr>
          <p:cNvPr id="44" name="Text Box 228"/>
          <p:cNvSpPr txBox="1">
            <a:spLocks noChangeArrowheads="1"/>
          </p:cNvSpPr>
          <p:nvPr/>
        </p:nvSpPr>
        <p:spPr bwMode="auto">
          <a:xfrm>
            <a:off x="2627784" y="4797152"/>
            <a:ext cx="24584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20000"/>
              </a:spcAft>
              <a:buSzPct val="130000"/>
              <a:defRPr b="1">
                <a:solidFill>
                  <a:srgbClr val="3333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latinLnBrk="0">
              <a:defRPr/>
            </a:pPr>
            <a:r>
              <a:rPr lang="en-US" altLang="ko-KR" sz="24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D6ECFF">
                    <a:lumMod val="25000"/>
                  </a:srgbClr>
                </a:solidFill>
                <a:latin typeface="HY견고딕" pitchFamily="18" charset="-127"/>
                <a:ea typeface="HY견고딕" pitchFamily="18" charset="-127"/>
              </a:rPr>
              <a:t>Creative</a:t>
            </a:r>
          </a:p>
          <a:p>
            <a:pPr algn="ctr" latinLnBrk="0">
              <a:defRPr/>
            </a:pPr>
            <a:r>
              <a:rPr lang="en-US" altLang="ko-KR" sz="2400" b="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solidFill>
                  <a:srgbClr val="D6ECFF">
                    <a:lumMod val="25000"/>
                  </a:srgbClr>
                </a:solidFill>
                <a:latin typeface="HY견고딕" pitchFamily="18" charset="-127"/>
                <a:ea typeface="HY견고딕" pitchFamily="18" charset="-127"/>
              </a:rPr>
              <a:t>Collaboration</a:t>
            </a:r>
            <a:endParaRPr lang="ko-KR" altLang="en-US" sz="2400" b="0" kern="0" dirty="0" smtClean="0">
              <a:ln>
                <a:solidFill>
                  <a:sysClr val="window" lastClr="FFFFFF">
                    <a:alpha val="5000"/>
                  </a:sysClr>
                </a:solidFill>
              </a:ln>
              <a:solidFill>
                <a:srgbClr val="D6ECFF">
                  <a:lumMod val="25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39552" y="1340768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240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오픈 플랫폼기반 </a:t>
            </a:r>
            <a:r>
              <a:rPr lang="ko-KR" altLang="en-US" sz="2400" kern="0" dirty="0" err="1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빅데이터</a:t>
            </a:r>
            <a:r>
              <a:rPr lang="ko-KR" altLang="en-US" sz="2400" kern="0" dirty="0" smtClean="0">
                <a:ln>
                  <a:solidFill>
                    <a:sysClr val="window" lastClr="FFFFFF">
                      <a:alpha val="5000"/>
                    </a:sysClr>
                  </a:solidFill>
                </a:ln>
                <a:gradFill flip="none" rotWithShape="1">
                  <a:gsLst>
                    <a:gs pos="0">
                      <a:srgbClr val="D6ECFF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D6ECFF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D6ECFF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 전략과 국가사회 발전</a:t>
            </a:r>
          </a:p>
        </p:txBody>
      </p:sp>
      <p:grpSp>
        <p:nvGrpSpPr>
          <p:cNvPr id="46" name="그룹 45"/>
          <p:cNvGrpSpPr/>
          <p:nvPr/>
        </p:nvGrpSpPr>
        <p:grpSpPr>
          <a:xfrm>
            <a:off x="251520" y="2830657"/>
            <a:ext cx="2985818" cy="2797236"/>
            <a:chOff x="2948668" y="2132856"/>
            <a:chExt cx="1623332" cy="1520804"/>
          </a:xfrm>
        </p:grpSpPr>
        <p:pic>
          <p:nvPicPr>
            <p:cNvPr id="47" name="Picture 46" descr="E:\컴정리\내작업폴더\개체\PSD\PNG\원형17_02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948668" y="2132856"/>
              <a:ext cx="1623332" cy="1520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Rectangle 8"/>
            <p:cNvSpPr>
              <a:spLocks noChangeArrowheads="1"/>
            </p:cNvSpPr>
            <p:nvPr/>
          </p:nvSpPr>
          <p:spPr bwMode="auto">
            <a:xfrm>
              <a:off x="3320497" y="2497313"/>
              <a:ext cx="879674" cy="59099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 contourW="38100">
                <a:bevelT w="0" prst="artDeco"/>
                <a:contourClr>
                  <a:schemeClr val="bg2">
                    <a:lumMod val="2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Tahoma" pitchFamily="34" charset="0"/>
                  <a:ea typeface="HY견고딕" pitchFamily="18" charset="-127"/>
                  <a:cs typeface="+mn-cs"/>
                </a:defRPr>
              </a:lvl9pPr>
            </a:lstStyle>
            <a:p>
              <a:pPr algn="ctr" defTabSz="1330325" eaLnBrk="0" fontAlgn="auto" hangingPunct="0">
                <a:spcBef>
                  <a:spcPts val="200"/>
                </a:spcBef>
                <a:spcAft>
                  <a:spcPts val="0"/>
                </a:spcAft>
                <a:buSzPct val="120000"/>
                <a:defRPr/>
              </a:pPr>
              <a:r>
                <a:rPr lang="en-US" altLang="ko-KR" sz="4800" kern="0" dirty="0" smtClean="0">
                  <a:solidFill>
                    <a:prstClr val="white"/>
                  </a:solidFill>
                  <a:effectLst>
                    <a:outerShdw blurRad="177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cs typeface="Tahoma" pitchFamily="34" charset="0"/>
                </a:rPr>
                <a:t>Big</a:t>
              </a:r>
            </a:p>
            <a:p>
              <a:pPr algn="ctr" defTabSz="1330325" eaLnBrk="0" fontAlgn="auto" hangingPunct="0">
                <a:spcBef>
                  <a:spcPts val="200"/>
                </a:spcBef>
                <a:spcAft>
                  <a:spcPts val="0"/>
                </a:spcAft>
                <a:buSzPct val="120000"/>
                <a:defRPr/>
              </a:pPr>
              <a:r>
                <a:rPr lang="en-US" altLang="ko-KR" sz="4800" kern="0" dirty="0" smtClean="0">
                  <a:solidFill>
                    <a:prstClr val="white"/>
                  </a:solidFill>
                  <a:effectLst>
                    <a:outerShdw blurRad="177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Y견고딕" pitchFamily="18" charset="-127"/>
                  <a:cs typeface="Tahoma" pitchFamily="34" charset="0"/>
                </a:rPr>
                <a:t>Data</a:t>
              </a:r>
              <a:endParaRPr lang="ko-KR" altLang="en-US" sz="4800" kern="0" dirty="0" smtClean="0">
                <a:solidFill>
                  <a:prstClr val="white"/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cs typeface="Tahoma" pitchFamily="34" charset="0"/>
              </a:endParaRPr>
            </a:p>
          </p:txBody>
        </p:sp>
      </p:grp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330267" y="3429000"/>
            <a:ext cx="1617997" cy="108702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contourW="38100">
              <a:bevelT w="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Tahoma" pitchFamily="34" charset="0"/>
                <a:ea typeface="HY견고딕" pitchFamily="18" charset="-127"/>
                <a:cs typeface="+mn-cs"/>
              </a:defRPr>
            </a:lvl9pPr>
          </a:lstStyle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lang="ko-KR" altLang="en-US" sz="2400" kern="0" dirty="0" err="1" smtClean="0">
                <a:solidFill>
                  <a:srgbClr val="EE0000">
                    <a:lumMod val="75000"/>
                  </a:srgb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cs typeface="Tahoma" pitchFamily="34" charset="0"/>
              </a:rPr>
              <a:t>빅데이터</a:t>
            </a:r>
            <a:endParaRPr lang="en-US" altLang="ko-KR" sz="2400" kern="0" dirty="0" smtClean="0">
              <a:solidFill>
                <a:srgbClr val="EE0000">
                  <a:lumMod val="75000"/>
                </a:srgbClr>
              </a:solidFill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  <a:latin typeface="HY견고딕" pitchFamily="18" charset="-127"/>
              <a:cs typeface="Tahoma" pitchFamily="34" charset="0"/>
            </a:endParaRPr>
          </a:p>
          <a:p>
            <a:pPr algn="ctr" defTabSz="1330325" eaLnBrk="0" fontAlgn="auto" hangingPunct="0">
              <a:spcBef>
                <a:spcPts val="200"/>
              </a:spcBef>
              <a:spcAft>
                <a:spcPts val="0"/>
              </a:spcAft>
              <a:buSzPct val="120000"/>
              <a:defRPr/>
            </a:pPr>
            <a:r>
              <a:rPr lang="ko-KR" altLang="en-US" sz="2400" kern="0" dirty="0" smtClean="0">
                <a:solidFill>
                  <a:srgbClr val="EE0000">
                    <a:lumMod val="75000"/>
                  </a:srgbClr>
                </a:solidFill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cs typeface="Tahoma" pitchFamily="34" charset="0"/>
              </a:rPr>
              <a:t>분석활용</a:t>
            </a: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1043608" y="73472"/>
            <a:ext cx="792088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9050">
              <a:bevelT w="12700" h="12700" prst="coolSlant"/>
              <a:contourClr>
                <a:schemeClr val="bg1"/>
              </a:contourClr>
            </a:sp3d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200" b="1" kern="1200" spc="0">
                <a:ln>
                  <a:solidFill>
                    <a:schemeClr val="bg1">
                      <a:alpha val="5000"/>
                    </a:schemeClr>
                  </a:solidFill>
                </a:ln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빅데이</a:t>
            </a:r>
            <a:r>
              <a:rPr dirty="0" err="1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터</a:t>
            </a:r>
            <a:r>
              <a:rPr lang="en-US" altLang="ko-KR" dirty="0" smtClean="0">
                <a:ln>
                  <a:solidFill>
                    <a:prstClr val="white">
                      <a:alpha val="5000"/>
                    </a:prstClr>
                  </a:solidFill>
                </a:ln>
                <a:gradFill flip="none" rotWithShape="1">
                  <a:gsLst>
                    <a:gs pos="0">
                      <a:prstClr val="black">
                        <a:lumMod val="50000"/>
                        <a:lumOff val="50000"/>
                        <a:shade val="30000"/>
                        <a:satMod val="115000"/>
                      </a:prstClr>
                    </a:gs>
                    <a:gs pos="50000">
                      <a:prstClr val="black">
                        <a:lumMod val="50000"/>
                        <a:lumOff val="50000"/>
                        <a:shade val="67500"/>
                        <a:satMod val="115000"/>
                      </a:prstClr>
                    </a:gs>
                    <a:gs pos="100000">
                      <a:prstClr val="black">
                        <a:lumMod val="50000"/>
                        <a:lumOff val="50000"/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HY견고딕" pitchFamily="18" charset="-127"/>
                <a:ea typeface="HY견고딕" pitchFamily="18" charset="-127"/>
              </a:rPr>
              <a:t>: </a:t>
            </a:r>
            <a:r>
              <a:rPr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경제사회 발전의 새로운 엔진</a:t>
            </a:r>
            <a:endParaRPr dirty="0">
              <a:ln>
                <a:solidFill>
                  <a:prstClr val="white">
                    <a:alpha val="5000"/>
                  </a:prstClr>
                </a:solidFill>
              </a:ln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5553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테크닉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테마">
  <a:themeElements>
    <a:clrScheme name="사용자 지정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E0000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나눔고딕">
      <a:majorFont>
        <a:latin typeface="나눔고딕 ExtraBold"/>
        <a:ea typeface="다음_SemiBold"/>
        <a:cs typeface=""/>
      </a:majorFont>
      <a:minorFont>
        <a:latin typeface="나눔고딕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Power_Template10</Template>
  <TotalTime>20223</TotalTime>
  <Words>2656</Words>
  <Application>Microsoft Office PowerPoint</Application>
  <PresentationFormat>화면 슬라이드 쇼(4:3)</PresentationFormat>
  <Paragraphs>828</Paragraphs>
  <Slides>54</Slides>
  <Notes>20</Notes>
  <HiddenSlides>0</HiddenSlides>
  <MMClips>0</MMClips>
  <ScaleCrop>false</ScaleCrop>
  <HeadingPairs>
    <vt:vector size="4" baseType="variant">
      <vt:variant>
        <vt:lpstr>테마</vt:lpstr>
      </vt:variant>
      <vt:variant>
        <vt:i4>18</vt:i4>
      </vt:variant>
      <vt:variant>
        <vt:lpstr>슬라이드 제목</vt:lpstr>
      </vt:variant>
      <vt:variant>
        <vt:i4>54</vt:i4>
      </vt:variant>
    </vt:vector>
  </HeadingPairs>
  <TitlesOfParts>
    <vt:vector size="72" baseType="lpstr">
      <vt:lpstr>1_Office 테마</vt:lpstr>
      <vt:lpstr>3_Office 테마</vt:lpstr>
      <vt:lpstr>2_Office 테마</vt:lpstr>
      <vt:lpstr>4_Office 테마</vt:lpstr>
      <vt:lpstr>5_Office 테마</vt:lpstr>
      <vt:lpstr>6_Office 테마</vt:lpstr>
      <vt:lpstr>7_Office 테마</vt:lpstr>
      <vt:lpstr>8_Office 테마</vt:lpstr>
      <vt:lpstr>9_Office 테마</vt:lpstr>
      <vt:lpstr>10_Office 테마</vt:lpstr>
      <vt:lpstr>11_Office 테마</vt:lpstr>
      <vt:lpstr>12_Office 테마</vt:lpstr>
      <vt:lpstr>13_Office 테마</vt:lpstr>
      <vt:lpstr>14_Office 테마</vt:lpstr>
      <vt:lpstr>15_Office 테마</vt:lpstr>
      <vt:lpstr>기본 디자인</vt:lpstr>
      <vt:lpstr>16_Office 테마</vt:lpstr>
      <vt:lpstr>17_Office 테마</vt:lpstr>
      <vt:lpstr>PowerPoint 프레젠테이션</vt:lpstr>
      <vt:lpstr>PowerPoint 프레젠테이션</vt:lpstr>
      <vt:lpstr>PowerPoint 프레젠테이션</vt:lpstr>
      <vt:lpstr>대한민국 IT의 확산과 성과</vt:lpstr>
      <vt:lpstr>그럼에도 불구하고… 우리사회는?</vt:lpstr>
      <vt:lpstr>대한민국 IT 30년: 우리가 잊고 있었던 자산</vt:lpstr>
      <vt:lpstr>또다른 성장엔진: 21세기 시대정신과 열린 장</vt:lpstr>
      <vt:lpstr>융합: 디지털+시대정신+국민창의성+데이터</vt:lpstr>
      <vt:lpstr>PowerPoint 프레젠테이션</vt:lpstr>
      <vt:lpstr>IT&amp;Data의 창조적 활용이 미래경쟁력!</vt:lpstr>
      <vt:lpstr>대한민국 IT의 과거-현재-미래 전략방향</vt:lpstr>
      <vt:lpstr>새로운 방법, 더 나은 방법으로 더 큰 가능성 추구</vt:lpstr>
      <vt:lpstr>PowerPoint 프레젠테이션</vt:lpstr>
      <vt:lpstr>빅데이터 마스터플랜: 스마트국가 실현전략</vt:lpstr>
      <vt:lpstr>빅데이터 마스터플랜: 핵심 추진과제(안)</vt:lpstr>
      <vt:lpstr>PowerPoint 프레젠테이션</vt:lpstr>
      <vt:lpstr>PowerPoint 프레젠테이션</vt:lpstr>
      <vt:lpstr>빅데이터 서비스 활성화 전략(2013. 7)</vt:lpstr>
      <vt:lpstr>빅데이터 산업발전전략(안): 빅데이터 활용강국</vt:lpstr>
      <vt:lpstr>민원정보 소셜분석: 국민권익위원회</vt:lpstr>
      <vt:lpstr>범죄예방 : 샌프란시스코 Crime Map</vt:lpstr>
      <vt:lpstr>PowerPoint 프레젠테이션</vt:lpstr>
      <vt:lpstr>3대 사회현안 빅데이터 분석 추진경과</vt:lpstr>
      <vt:lpstr>PowerPoint 프레젠테이션</vt:lpstr>
      <vt:lpstr>PowerPoint 프레젠테이션</vt:lpstr>
      <vt:lpstr>PowerPoint 프레젠테이션</vt:lpstr>
      <vt:lpstr>PowerPoint 프레젠테이션</vt:lpstr>
      <vt:lpstr>사회현안 빅데이터 분석의 파급효과</vt:lpstr>
      <vt:lpstr>상권분석 서비스: GeoVison</vt:lpstr>
      <vt:lpstr>가능성 시나리오: 자영업자 창업 실패예방</vt:lpstr>
      <vt:lpstr>국민건강 빅데이터를 활용한 국민행복 실현</vt:lpstr>
      <vt:lpstr>빅데이터 서비스 선도사업 추진</vt:lpstr>
      <vt:lpstr>데이터분석기반 서울시 심야버스 노선수립</vt:lpstr>
      <vt:lpstr>데이터분석기반 소상공인 창업지원 서비스</vt:lpstr>
      <vt:lpstr>소상공인 창업지원을 위한 데이터기반 점포평가</vt:lpstr>
      <vt:lpstr>심실부정맥 예측 등 지능형 보건의료 서비스</vt:lpstr>
      <vt:lpstr>빅데이터 사업화 컨설팅 지원</vt:lpstr>
      <vt:lpstr>공공부문 데이터분석활용 기타 추진사례</vt:lpstr>
      <vt:lpstr>작은 출발 큰 꿈: 빅데이터 분석활용센터 구축</vt:lpstr>
      <vt:lpstr>빅데이터 분석활용센터: 중소벤처 육성지원</vt:lpstr>
      <vt:lpstr>빅데이터 분석활용센터: 전문인력 양성</vt:lpstr>
      <vt:lpstr>빅데이터 분석활용센터: 빅데이터사업 컨설팅</vt:lpstr>
      <vt:lpstr>빅데이터 전문인력 양성과 지식기반 일자리창출</vt:lpstr>
      <vt:lpstr>빅데이터 분석활용센터: 데이터뱅크 구축</vt:lpstr>
      <vt:lpstr>빅데이터 분석활용센터: 국가미래전략 지원</vt:lpstr>
      <vt:lpstr>데이터분석기반 국가미래전략 수립</vt:lpstr>
      <vt:lpstr>빅데이터 분석활용센터: 이용방법</vt:lpstr>
      <vt:lpstr>빅데이터 협력거버넌스 활성화</vt:lpstr>
      <vt:lpstr>PowerPoint 프레젠테이션</vt:lpstr>
      <vt:lpstr>데이터기반의 새로운&amp;더나은 국가발전전략</vt:lpstr>
      <vt:lpstr>빅데이터로 만드는 대한민국의 새로운 미래</vt:lpstr>
      <vt:lpstr>21C형 발전전략 : 새로운 방법, 더 나은 방법</vt:lpstr>
      <vt:lpstr>빅데이터로 만드는 대한민국의 새로운 미래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NIA Academy Introduce</dc:title>
  <dc:creator>이원호</dc:creator>
  <cp:lastModifiedBy>USER</cp:lastModifiedBy>
  <cp:revision>2285</cp:revision>
  <cp:lastPrinted>2013-04-09T06:13:02Z</cp:lastPrinted>
  <dcterms:created xsi:type="dcterms:W3CDTF">2010-07-16T06:32:07Z</dcterms:created>
  <dcterms:modified xsi:type="dcterms:W3CDTF">2013-11-04T01:02:19Z</dcterms:modified>
</cp:coreProperties>
</file>